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22"/>
  </p:notesMasterIdLst>
  <p:sldIdLst>
    <p:sldId id="510" r:id="rId2"/>
    <p:sldId id="511" r:id="rId3"/>
    <p:sldId id="508" r:id="rId4"/>
    <p:sldId id="509" r:id="rId5"/>
    <p:sldId id="502" r:id="rId6"/>
    <p:sldId id="503" r:id="rId7"/>
    <p:sldId id="504" r:id="rId8"/>
    <p:sldId id="505" r:id="rId9"/>
    <p:sldId id="506" r:id="rId10"/>
    <p:sldId id="507" r:id="rId11"/>
    <p:sldId id="501" r:id="rId12"/>
    <p:sldId id="500" r:id="rId13"/>
    <p:sldId id="499" r:id="rId14"/>
    <p:sldId id="498" r:id="rId15"/>
    <p:sldId id="270" r:id="rId16"/>
    <p:sldId id="497" r:id="rId17"/>
    <p:sldId id="496" r:id="rId18"/>
    <p:sldId id="495" r:id="rId19"/>
    <p:sldId id="494" r:id="rId20"/>
    <p:sldId id="493" r:id="rId21"/>
  </p:sldIdLst>
  <p:sldSz cx="22860000" cy="12801600"/>
  <p:notesSz cx="6858000" cy="9144000"/>
  <p:defaultTextStyle>
    <a:defPPr>
      <a:defRPr lang="en-US"/>
    </a:defPPr>
    <a:lvl1pPr marL="0" algn="l" defTabSz="1765901" rtl="0" eaLnBrk="1" latinLnBrk="0" hangingPunct="1">
      <a:defRPr sz="3476" kern="1200">
        <a:solidFill>
          <a:schemeClr val="tx1"/>
        </a:solidFill>
        <a:latin typeface="+mn-lt"/>
        <a:ea typeface="+mn-ea"/>
        <a:cs typeface="+mn-cs"/>
      </a:defRPr>
    </a:lvl1pPr>
    <a:lvl2pPr marL="882951" algn="l" defTabSz="1765901" rtl="0" eaLnBrk="1" latinLnBrk="0" hangingPunct="1">
      <a:defRPr sz="3476" kern="1200">
        <a:solidFill>
          <a:schemeClr val="tx1"/>
        </a:solidFill>
        <a:latin typeface="+mn-lt"/>
        <a:ea typeface="+mn-ea"/>
        <a:cs typeface="+mn-cs"/>
      </a:defRPr>
    </a:lvl2pPr>
    <a:lvl3pPr marL="1765901" algn="l" defTabSz="1765901" rtl="0" eaLnBrk="1" latinLnBrk="0" hangingPunct="1">
      <a:defRPr sz="3476" kern="1200">
        <a:solidFill>
          <a:schemeClr val="tx1"/>
        </a:solidFill>
        <a:latin typeface="+mn-lt"/>
        <a:ea typeface="+mn-ea"/>
        <a:cs typeface="+mn-cs"/>
      </a:defRPr>
    </a:lvl3pPr>
    <a:lvl4pPr marL="2648852" algn="l" defTabSz="1765901" rtl="0" eaLnBrk="1" latinLnBrk="0" hangingPunct="1">
      <a:defRPr sz="3476" kern="1200">
        <a:solidFill>
          <a:schemeClr val="tx1"/>
        </a:solidFill>
        <a:latin typeface="+mn-lt"/>
        <a:ea typeface="+mn-ea"/>
        <a:cs typeface="+mn-cs"/>
      </a:defRPr>
    </a:lvl4pPr>
    <a:lvl5pPr marL="3531802" algn="l" defTabSz="1765901" rtl="0" eaLnBrk="1" latinLnBrk="0" hangingPunct="1">
      <a:defRPr sz="3476" kern="1200">
        <a:solidFill>
          <a:schemeClr val="tx1"/>
        </a:solidFill>
        <a:latin typeface="+mn-lt"/>
        <a:ea typeface="+mn-ea"/>
        <a:cs typeface="+mn-cs"/>
      </a:defRPr>
    </a:lvl5pPr>
    <a:lvl6pPr marL="4414752" algn="l" defTabSz="1765901" rtl="0" eaLnBrk="1" latinLnBrk="0" hangingPunct="1">
      <a:defRPr sz="3476" kern="1200">
        <a:solidFill>
          <a:schemeClr val="tx1"/>
        </a:solidFill>
        <a:latin typeface="+mn-lt"/>
        <a:ea typeface="+mn-ea"/>
        <a:cs typeface="+mn-cs"/>
      </a:defRPr>
    </a:lvl6pPr>
    <a:lvl7pPr marL="5297703" algn="l" defTabSz="1765901" rtl="0" eaLnBrk="1" latinLnBrk="0" hangingPunct="1">
      <a:defRPr sz="3476" kern="1200">
        <a:solidFill>
          <a:schemeClr val="tx1"/>
        </a:solidFill>
        <a:latin typeface="+mn-lt"/>
        <a:ea typeface="+mn-ea"/>
        <a:cs typeface="+mn-cs"/>
      </a:defRPr>
    </a:lvl7pPr>
    <a:lvl8pPr marL="6180653" algn="l" defTabSz="1765901" rtl="0" eaLnBrk="1" latinLnBrk="0" hangingPunct="1">
      <a:defRPr sz="3476" kern="1200">
        <a:solidFill>
          <a:schemeClr val="tx1"/>
        </a:solidFill>
        <a:latin typeface="+mn-lt"/>
        <a:ea typeface="+mn-ea"/>
        <a:cs typeface="+mn-cs"/>
      </a:defRPr>
    </a:lvl8pPr>
    <a:lvl9pPr marL="7063604" algn="l" defTabSz="1765901" rtl="0" eaLnBrk="1" latinLnBrk="0" hangingPunct="1">
      <a:defRPr sz="3476" kern="1200">
        <a:solidFill>
          <a:schemeClr val="tx1"/>
        </a:solidFill>
        <a:latin typeface="+mn-lt"/>
        <a:ea typeface="+mn-ea"/>
        <a:cs typeface="+mn-cs"/>
      </a:defRPr>
    </a:lvl9pPr>
  </p:defaultTextStyle>
  <p:extLst>
    <p:ext uri="{521415D9-36F7-43E2-AB2F-B90AF26B5E84}">
      <p14:sectionLst xmlns:p14="http://schemas.microsoft.com/office/powerpoint/2010/main">
        <p14:section name="Handout" id="{E8C1D245-E0B3-1845-9682-B4EBFEC66D46}">
          <p14:sldIdLst>
            <p14:sldId id="510"/>
            <p14:sldId id="511"/>
            <p14:sldId id="508"/>
            <p14:sldId id="509"/>
            <p14:sldId id="502"/>
            <p14:sldId id="503"/>
            <p14:sldId id="504"/>
            <p14:sldId id="505"/>
            <p14:sldId id="506"/>
            <p14:sldId id="507"/>
            <p14:sldId id="501"/>
            <p14:sldId id="500"/>
            <p14:sldId id="499"/>
            <p14:sldId id="498"/>
            <p14:sldId id="270"/>
            <p14:sldId id="497"/>
            <p14:sldId id="496"/>
            <p14:sldId id="495"/>
            <p14:sldId id="494"/>
            <p14:sldId id="493"/>
          </p14:sldIdLst>
        </p14:section>
        <p14:section name="Supplemental Slides" id="{19C7F3F6-66C0-3747-93CF-C1F1260039D9}">
          <p14:sldIdLst/>
        </p14:section>
      </p14:sectionLst>
    </p:ext>
    <p:ext uri="{EFAFB233-063F-42B5-8137-9DF3F51BA10A}">
      <p15:sldGuideLst xmlns:p15="http://schemas.microsoft.com/office/powerpoint/2012/main">
        <p15:guide id="1" orient="horz" pos="4032" userDrawn="1">
          <p15:clr>
            <a:srgbClr val="A4A3A4"/>
          </p15:clr>
        </p15:guide>
        <p15:guide id="2" pos="7200" userDrawn="1">
          <p15:clr>
            <a:srgbClr val="A4A3A4"/>
          </p15:clr>
        </p15:guide>
        <p15:guide id="3" pos="13529" userDrawn="1">
          <p15:clr>
            <a:srgbClr val="A4A3A4"/>
          </p15:clr>
        </p15:guide>
        <p15:guide id="4" pos="850" userDrawn="1">
          <p15:clr>
            <a:srgbClr val="A4A3A4"/>
          </p15:clr>
        </p15:guide>
        <p15:guide id="5" orient="horz" pos="6912" userDrawn="1">
          <p15:clr>
            <a:srgbClr val="A4A3A4"/>
          </p15:clr>
        </p15:guide>
        <p15:guide id="6" orient="horz" pos="1152" userDrawn="1">
          <p15:clr>
            <a:srgbClr val="A4A3A4"/>
          </p15:clr>
        </p15:guide>
        <p15:guide id="7" orient="horz" pos="585" userDrawn="1">
          <p15:clr>
            <a:srgbClr val="A4A3A4"/>
          </p15:clr>
        </p15:guide>
        <p15:guide id="8" orient="horz" pos="747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292A2E"/>
    <a:srgbClr val="F0F0F0"/>
    <a:srgbClr val="55A868"/>
    <a:srgbClr val="4C72B0"/>
    <a:srgbClr val="F77777"/>
    <a:srgbClr val="FFC000"/>
    <a:srgbClr val="00B050"/>
    <a:srgbClr val="79CBAC"/>
    <a:srgbClr val="7EC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27" autoAdjust="0"/>
    <p:restoredTop sz="95690"/>
  </p:normalViewPr>
  <p:slideViewPr>
    <p:cSldViewPr snapToGrid="0" showGuides="1">
      <p:cViewPr>
        <p:scale>
          <a:sx n="50" d="100"/>
          <a:sy n="50" d="100"/>
        </p:scale>
        <p:origin x="-352" y="424"/>
      </p:cViewPr>
      <p:guideLst>
        <p:guide orient="horz" pos="4032"/>
        <p:guide pos="7200"/>
        <p:guide pos="13529"/>
        <p:guide pos="850"/>
        <p:guide orient="horz" pos="6912"/>
        <p:guide orient="horz" pos="1152"/>
        <p:guide orient="horz" pos="585"/>
        <p:guide orient="horz" pos="7479"/>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81832"/>
    </p:cViewPr>
  </p:sorterViewPr>
  <p:notesViewPr>
    <p:cSldViewPr snapToGrid="0">
      <p:cViewPr varScale="1">
        <p:scale>
          <a:sx n="83" d="100"/>
          <a:sy n="83" d="100"/>
        </p:scale>
        <p:origin x="21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3"/>
            <c:invertIfNegative val="0"/>
            <c:bubble3D val="0"/>
            <c:spPr>
              <a:solidFill>
                <a:schemeClr val="accent2"/>
              </a:solidFill>
              <a:ln>
                <a:noFill/>
              </a:ln>
              <a:effectLst/>
            </c:spPr>
            <c:extLst>
              <c:ext xmlns:c16="http://schemas.microsoft.com/office/drawing/2014/chart" uri="{C3380CC4-5D6E-409C-BE32-E72D297353CC}">
                <c16:uniqueId val="{00000001-FF4B-4CD7-99A5-39C033DC8D1C}"/>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65000"/>
                        <a:lumOff val="35000"/>
                      </a:schemeClr>
                    </a:solidFill>
                    <a:latin typeface="Roboto Light" panose="02000000000000000000" pitchFamily="2" charset="0"/>
                    <a:ea typeface="Roboto Light"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HD</c:v>
                </c:pt>
                <c:pt idx="1">
                  <c:v>ML</c:v>
                </c:pt>
                <c:pt idx="2">
                  <c:v>NH</c:v>
                </c:pt>
                <c:pt idx="3">
                  <c:v>PO</c:v>
                </c:pt>
                <c:pt idx="4">
                  <c:v>GD</c:v>
                </c:pt>
                <c:pt idx="5">
                  <c:v>TY</c:v>
                </c:pt>
              </c:strCache>
            </c:strRef>
          </c:cat>
          <c:val>
            <c:numRef>
              <c:f>Sheet1!$B$2:$B$7</c:f>
              <c:numCache>
                <c:formatCode>General</c:formatCode>
                <c:ptCount val="6"/>
                <c:pt idx="0">
                  <c:v>45</c:v>
                </c:pt>
                <c:pt idx="1">
                  <c:v>60</c:v>
                </c:pt>
                <c:pt idx="2">
                  <c:v>25</c:v>
                </c:pt>
                <c:pt idx="3">
                  <c:v>30</c:v>
                </c:pt>
                <c:pt idx="4">
                  <c:v>60</c:v>
                </c:pt>
                <c:pt idx="5">
                  <c:v>80</c:v>
                </c:pt>
              </c:numCache>
            </c:numRef>
          </c:val>
          <c:extLst>
            <c:ext xmlns:c16="http://schemas.microsoft.com/office/drawing/2014/chart" uri="{C3380CC4-5D6E-409C-BE32-E72D297353CC}">
              <c16:uniqueId val="{00000000-FF4B-4CD7-99A5-39C033DC8D1C}"/>
            </c:ext>
          </c:extLst>
        </c:ser>
        <c:dLbls>
          <c:dLblPos val="outEnd"/>
          <c:showLegendKey val="0"/>
          <c:showVal val="1"/>
          <c:showCatName val="0"/>
          <c:showSerName val="0"/>
          <c:showPercent val="0"/>
          <c:showBubbleSize val="0"/>
        </c:dLbls>
        <c:gapWidth val="80"/>
        <c:axId val="260058976"/>
        <c:axId val="260055056"/>
      </c:barChart>
      <c:catAx>
        <c:axId val="26005897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Roboto Light" panose="02000000000000000000" pitchFamily="2" charset="0"/>
                <a:ea typeface="Roboto Light" panose="02000000000000000000" pitchFamily="2" charset="0"/>
                <a:cs typeface="+mn-cs"/>
              </a:defRPr>
            </a:pPr>
            <a:endParaRPr lang="en-US"/>
          </a:p>
        </c:txPr>
        <c:crossAx val="260055056"/>
        <c:crosses val="autoZero"/>
        <c:auto val="1"/>
        <c:lblAlgn val="ctr"/>
        <c:lblOffset val="100"/>
        <c:noMultiLvlLbl val="0"/>
      </c:catAx>
      <c:valAx>
        <c:axId val="260055056"/>
        <c:scaling>
          <c:orientation val="minMax"/>
        </c:scaling>
        <c:delete val="1"/>
        <c:axPos val="b"/>
        <c:majorGridlines>
          <c:spPr>
            <a:ln w="9525" cap="flat" cmpd="sng" algn="ctr">
              <a:noFill/>
              <a:round/>
            </a:ln>
            <a:effectLst/>
          </c:spPr>
        </c:majorGridlines>
        <c:numFmt formatCode="General" sourceLinked="1"/>
        <c:majorTickMark val="out"/>
        <c:minorTickMark val="none"/>
        <c:tickLblPos val="nextTo"/>
        <c:crossAx val="260058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F1FEFA-3EFB-4C6C-BE3C-0DDFF21E8E08}" type="datetimeFigureOut">
              <a:rPr lang="en-US" smtClean="0"/>
              <a:t>10/22/21</a:t>
            </a:fld>
            <a:endParaRPr lang="en-US"/>
          </a:p>
        </p:txBody>
      </p:sp>
      <p:sp>
        <p:nvSpPr>
          <p:cNvPr id="4" name="Slide Image Placeholder 3"/>
          <p:cNvSpPr>
            <a:spLocks noGrp="1" noRot="1" noChangeAspect="1"/>
          </p:cNvSpPr>
          <p:nvPr>
            <p:ph type="sldImg" idx="2"/>
          </p:nvPr>
        </p:nvSpPr>
        <p:spPr>
          <a:xfrm>
            <a:off x="674688" y="1143000"/>
            <a:ext cx="55086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30FC39-93DB-4857-96A1-98AA7F87C3B9}" type="slidenum">
              <a:rPr lang="en-US" smtClean="0"/>
              <a:t>‹#›</a:t>
            </a:fld>
            <a:endParaRPr lang="en-US"/>
          </a:p>
        </p:txBody>
      </p:sp>
    </p:spTree>
    <p:extLst>
      <p:ext uri="{BB962C8B-B14F-4D97-AF65-F5344CB8AC3E}">
        <p14:creationId xmlns:p14="http://schemas.microsoft.com/office/powerpoint/2010/main" val="332509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1143000"/>
            <a:ext cx="55086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1</a:t>
            </a:fld>
            <a:endParaRPr lang="en-US"/>
          </a:p>
        </p:txBody>
      </p:sp>
    </p:spTree>
    <p:extLst>
      <p:ext uri="{BB962C8B-B14F-4D97-AF65-F5344CB8AC3E}">
        <p14:creationId xmlns:p14="http://schemas.microsoft.com/office/powerpoint/2010/main" val="2141736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correlations between the features and the and target variables isn’t present in any of the other CEO heatmaps. It is also interesting that the price and move bins are both negatively correlated with the other features in the </a:t>
            </a:r>
            <a:r>
              <a:rPr lang="en-US" sz="1200" b="0" i="0" u="none" strike="noStrike" kern="1200" dirty="0" err="1">
                <a:solidFill>
                  <a:schemeClr val="tx1"/>
                </a:solidFill>
                <a:effectLst/>
                <a:latin typeface="+mn-lt"/>
                <a:ea typeface="+mn-ea"/>
                <a:cs typeface="+mn-cs"/>
              </a:rPr>
              <a:t>dataframe</a:t>
            </a:r>
            <a:r>
              <a:rPr lang="en-US" sz="1200" b="0" i="0" u="none" strike="noStrike" kern="1200" dirty="0">
                <a:solidFill>
                  <a:schemeClr val="tx1"/>
                </a:solidFill>
                <a:effectLst/>
                <a:latin typeface="+mn-lt"/>
                <a:ea typeface="+mn-ea"/>
                <a:cs typeface="+mn-cs"/>
              </a:rPr>
              <a:t>. The features seem to be slightly positively correlated with stocks that don’t move and more negatively correlated with stocks that do.</a:t>
            </a:r>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10</a:t>
            </a:fld>
            <a:endParaRPr lang="en-US"/>
          </a:p>
        </p:txBody>
      </p:sp>
    </p:spTree>
    <p:extLst>
      <p:ext uri="{BB962C8B-B14F-4D97-AF65-F5344CB8AC3E}">
        <p14:creationId xmlns:p14="http://schemas.microsoft.com/office/powerpoint/2010/main" val="3005992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elected to use Richard Branson to tune and evaluate the model for the following reasons.</a:t>
            </a:r>
          </a:p>
          <a:p>
            <a:endParaRPr lang="en-US" dirty="0"/>
          </a:p>
          <a:p>
            <a:r>
              <a:rPr lang="en-US" dirty="0"/>
              <a:t>Because Richard Branson demonstrated some interesting results during the EDA,  </a:t>
            </a:r>
          </a:p>
          <a:p>
            <a:endParaRPr lang="en-US" dirty="0"/>
          </a:p>
          <a:p>
            <a:r>
              <a:rPr lang="en-US" dirty="0"/>
              <a:t>has the highest AUC and recall scores, second highest precision score</a:t>
            </a:r>
          </a:p>
          <a:p>
            <a:endParaRPr lang="en-US" dirty="0"/>
          </a:p>
          <a:p>
            <a:r>
              <a:rPr lang="en-US" dirty="0"/>
              <a:t>Has a large sample size for the positive minority class </a:t>
            </a:r>
          </a:p>
        </p:txBody>
      </p:sp>
      <p:sp>
        <p:nvSpPr>
          <p:cNvPr id="4" name="Slide Number Placeholder 3"/>
          <p:cNvSpPr>
            <a:spLocks noGrp="1"/>
          </p:cNvSpPr>
          <p:nvPr>
            <p:ph type="sldNum" sz="quarter" idx="5"/>
          </p:nvPr>
        </p:nvSpPr>
        <p:spPr/>
        <p:txBody>
          <a:bodyPr/>
          <a:lstStyle/>
          <a:p>
            <a:fld id="{BA30FC39-93DB-4857-96A1-98AA7F87C3B9}" type="slidenum">
              <a:rPr lang="en-US" smtClean="0"/>
              <a:t>11</a:t>
            </a:fld>
            <a:endParaRPr lang="en-US"/>
          </a:p>
        </p:txBody>
      </p:sp>
    </p:spTree>
    <p:extLst>
      <p:ext uri="{BB962C8B-B14F-4D97-AF65-F5344CB8AC3E}">
        <p14:creationId xmlns:p14="http://schemas.microsoft.com/office/powerpoint/2010/main" val="550513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12</a:t>
            </a:fld>
            <a:endParaRPr lang="en-US"/>
          </a:p>
        </p:txBody>
      </p:sp>
    </p:spTree>
    <p:extLst>
      <p:ext uri="{BB962C8B-B14F-4D97-AF65-F5344CB8AC3E}">
        <p14:creationId xmlns:p14="http://schemas.microsoft.com/office/powerpoint/2010/main" val="1839794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13</a:t>
            </a:fld>
            <a:endParaRPr lang="en-US"/>
          </a:p>
        </p:txBody>
      </p:sp>
    </p:spTree>
    <p:extLst>
      <p:ext uri="{BB962C8B-B14F-4D97-AF65-F5344CB8AC3E}">
        <p14:creationId xmlns:p14="http://schemas.microsoft.com/office/powerpoint/2010/main" val="583293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14</a:t>
            </a:fld>
            <a:endParaRPr lang="en-US"/>
          </a:p>
        </p:txBody>
      </p:sp>
    </p:spTree>
    <p:extLst>
      <p:ext uri="{BB962C8B-B14F-4D97-AF65-F5344CB8AC3E}">
        <p14:creationId xmlns:p14="http://schemas.microsoft.com/office/powerpoint/2010/main" val="2515090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15</a:t>
            </a:fld>
            <a:endParaRPr lang="en-US"/>
          </a:p>
        </p:txBody>
      </p:sp>
    </p:spTree>
    <p:extLst>
      <p:ext uri="{BB962C8B-B14F-4D97-AF65-F5344CB8AC3E}">
        <p14:creationId xmlns:p14="http://schemas.microsoft.com/office/powerpoint/2010/main" val="2365128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16</a:t>
            </a:fld>
            <a:endParaRPr lang="en-US"/>
          </a:p>
        </p:txBody>
      </p:sp>
    </p:spTree>
    <p:extLst>
      <p:ext uri="{BB962C8B-B14F-4D97-AF65-F5344CB8AC3E}">
        <p14:creationId xmlns:p14="http://schemas.microsoft.com/office/powerpoint/2010/main" val="2491607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6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4051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1143000"/>
            <a:ext cx="5508625"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i="1" dirty="0">
                <a:latin typeface="OpenSans" panose="020B0606030504020204" pitchFamily="34" charset="0"/>
              </a:rPr>
              <a:t>On May 1st, 2020, at precisely 11:11 am EST, Elon Musk decided to tweet.</a:t>
            </a:r>
          </a:p>
          <a:p>
            <a:pPr marL="171450" indent="-171450">
              <a:buFont typeface="Arial" panose="020B0604020202020204" pitchFamily="34" charset="0"/>
              <a:buChar char="•"/>
            </a:pPr>
            <a:r>
              <a:rPr lang="en-US" sz="1200" i="1" dirty="0">
                <a:latin typeface="OpenSans" panose="020B0606030504020204" pitchFamily="34" charset="0"/>
              </a:rPr>
              <a:t> \"Tesla stock price is too high </a:t>
            </a:r>
            <a:r>
              <a:rPr lang="en-US" sz="1200" i="1" dirty="0" err="1">
                <a:latin typeface="OpenSans" panose="020B0606030504020204" pitchFamily="34" charset="0"/>
              </a:rPr>
              <a:t>imo</a:t>
            </a:r>
            <a:r>
              <a:rPr lang="en-US" sz="1200" i="1" dirty="0">
                <a:latin typeface="OpenSans" panose="020B0606030504020204" pitchFamily="34" charset="0"/>
              </a:rPr>
              <a:t>\". </a:t>
            </a:r>
          </a:p>
          <a:p>
            <a:pPr marL="171450" indent="-171450">
              <a:buFont typeface="Arial" panose="020B0604020202020204" pitchFamily="34" charset="0"/>
              <a:buChar char="•"/>
            </a:pPr>
            <a:r>
              <a:rPr lang="en-US" sz="1200" i="1" dirty="0">
                <a:latin typeface="OpenSans" panose="020B0606030504020204" pitchFamily="34" charset="0"/>
              </a:rPr>
              <a:t>The share price that was standing at $760 on 11:15 am dropped to the day's low of $702 on 11:40 am, losing roughly 7% of its value within minutes (\\$14B in value)</a:t>
            </a:r>
          </a:p>
          <a:p>
            <a:pPr marL="171450" indent="-171450">
              <a:buFont typeface="Arial" panose="020B0604020202020204" pitchFamily="34" charset="0"/>
              <a:buChar char="•"/>
            </a:pPr>
            <a:endParaRPr lang="en-US" sz="1200" i="1" dirty="0">
              <a:latin typeface="OpenSans" panose="020B0606030504020204" pitchFamily="34" charset="0"/>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Earlier in 2018, Elon Musk was charged securities fraud for misleading tweets about potentially taking Tesla private.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tweet in question: "Am considering taking Tesla private at $420. Funding secured." Resulted in the charges, and a $40M fine, Musk losing his chair at Tesla, and an 11% increase of Tesla's stock price at the day's close.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Nonetheless, until greater federal action is taken, company CEOs are going to continue to tweet their personal thoughts on a variety of topics, including those that may directly impact their company's stock price, which can be really frustrating for investors.</a:t>
            </a:r>
          </a:p>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2</a:t>
            </a:fld>
            <a:endParaRPr lang="en-US"/>
          </a:p>
        </p:txBody>
      </p:sp>
    </p:spTree>
    <p:extLst>
      <p:ext uri="{BB962C8B-B14F-4D97-AF65-F5344CB8AC3E}">
        <p14:creationId xmlns:p14="http://schemas.microsoft.com/office/powerpoint/2010/main" val="1611505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1143000"/>
            <a:ext cx="5508625"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response to this, I wanted to see if it was possible to build a model that would make rapid market change predictions by using the Tweets posted by company CEOs. This would serve as a tool for investors that can identify significant, upcoming market changes.</a:t>
            </a:r>
          </a:p>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3</a:t>
            </a:fld>
            <a:endParaRPr lang="en-US"/>
          </a:p>
        </p:txBody>
      </p:sp>
    </p:spTree>
    <p:extLst>
      <p:ext uri="{BB962C8B-B14F-4D97-AF65-F5344CB8AC3E}">
        <p14:creationId xmlns:p14="http://schemas.microsoft.com/office/powerpoint/2010/main" val="686095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A maximum of 5-years of stock data were collected from Yahoo! finance using </a:t>
            </a:r>
            <a:r>
              <a:rPr lang="en-US" sz="1200" b="1" i="0" u="none" strike="noStrike" kern="1200" dirty="0" err="1">
                <a:solidFill>
                  <a:schemeClr val="tx1"/>
                </a:solidFill>
                <a:effectLst/>
                <a:latin typeface="+mn-lt"/>
                <a:ea typeface="+mn-ea"/>
                <a:cs typeface="+mn-cs"/>
              </a:rPr>
              <a:t>yfinance</a:t>
            </a:r>
            <a:r>
              <a:rPr lang="en-US" sz="1200" b="0" i="0" u="none" strike="noStrike" kern="1200" dirty="0">
                <a:solidFill>
                  <a:schemeClr val="tx1"/>
                </a:solidFill>
                <a:effectLst/>
                <a:latin typeface="+mn-lt"/>
                <a:ea typeface="+mn-ea"/>
                <a:cs typeface="+mn-cs"/>
              </a:rPr>
              <a:t>. All stocks were collected between </a:t>
            </a:r>
            <a:r>
              <a:rPr lang="en-US" sz="1200" b="0" i="1" u="none" strike="noStrike" kern="1200" dirty="0">
                <a:solidFill>
                  <a:schemeClr val="tx1"/>
                </a:solidFill>
                <a:effectLst/>
                <a:latin typeface="+mn-lt"/>
                <a:ea typeface="+mn-ea"/>
                <a:cs typeface="+mn-cs"/>
              </a:rPr>
              <a:t>August 23rd, 2016</a:t>
            </a:r>
            <a:r>
              <a:rPr lang="en-US" sz="1200" b="0" i="0" u="none" strike="noStrike" kern="1200" dirty="0">
                <a:solidFill>
                  <a:schemeClr val="tx1"/>
                </a:solidFill>
                <a:effectLst/>
                <a:latin typeface="+mn-lt"/>
                <a:ea typeface="+mn-ea"/>
                <a:cs typeface="+mn-cs"/>
              </a:rPr>
              <a:t> to </a:t>
            </a:r>
            <a:r>
              <a:rPr lang="en-US" sz="1200" b="0" i="1" u="none" strike="noStrike" kern="1200" dirty="0">
                <a:solidFill>
                  <a:schemeClr val="tx1"/>
                </a:solidFill>
                <a:effectLst/>
                <a:latin typeface="+mn-lt"/>
                <a:ea typeface="+mn-ea"/>
                <a:cs typeface="+mn-cs"/>
              </a:rPr>
              <a:t>July 20th, 2021</a:t>
            </a:r>
            <a:r>
              <a:rPr lang="en-US" sz="1200" b="0" i="0" u="none" strike="noStrike" kern="1200" dirty="0">
                <a:solidFill>
                  <a:schemeClr val="tx1"/>
                </a:solidFill>
                <a:effectLst/>
                <a:latin typeface="+mn-lt"/>
                <a:ea typeface="+mn-ea"/>
                <a:cs typeface="+mn-cs"/>
              </a:rPr>
              <a:t> with the exception of SPCE (Virgin Galactic) where the earliest public stock price is </a:t>
            </a:r>
            <a:r>
              <a:rPr lang="en-US" sz="1200" b="0" i="1" u="none" strike="noStrike" kern="1200" dirty="0">
                <a:solidFill>
                  <a:schemeClr val="tx1"/>
                </a:solidFill>
                <a:effectLst/>
                <a:latin typeface="+mn-lt"/>
                <a:ea typeface="+mn-ea"/>
                <a:cs typeface="+mn-cs"/>
              </a:rPr>
              <a:t>September 29th, 2017</a:t>
            </a:r>
            <a:r>
              <a:rPr lang="en-US" sz="1200" b="0" i="0" u="none" strike="noStrike" kern="1200" dirty="0">
                <a:solidFill>
                  <a:schemeClr val="tx1"/>
                </a:solidFill>
                <a:effectLst/>
                <a:latin typeface="+mn-lt"/>
                <a:ea typeface="+mn-ea"/>
                <a:cs typeface="+mn-cs"/>
              </a:rPr>
              <a:t>.</a:t>
            </a:r>
          </a:p>
          <a:p>
            <a:pPr marL="171450" indent="-171450" rtl="0">
              <a:buFont typeface="Arial" panose="020B0604020202020204" pitchFamily="34" charset="0"/>
              <a:buChar char="•"/>
            </a:pPr>
            <a:endParaRPr lang="en-US" b="0" dirty="0">
              <a:effectLst/>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 obtained Twitter data using </a:t>
            </a:r>
            <a:r>
              <a:rPr lang="en-US" sz="1200" b="0" i="0" kern="1200" dirty="0" err="1">
                <a:solidFill>
                  <a:schemeClr val="tx1"/>
                </a:solidFill>
                <a:effectLst/>
                <a:latin typeface="+mn-lt"/>
                <a:ea typeface="+mn-ea"/>
                <a:cs typeface="+mn-cs"/>
              </a:rPr>
              <a:t>Twint</a:t>
            </a:r>
            <a:r>
              <a:rPr lang="en-US" sz="1200" b="0" i="0" kern="1200" dirty="0">
                <a:solidFill>
                  <a:schemeClr val="tx1"/>
                </a:solidFill>
                <a:effectLst/>
                <a:latin typeface="+mn-lt"/>
                <a:ea typeface="+mn-ea"/>
                <a:cs typeface="+mn-cs"/>
              </a:rPr>
              <a:t> for company executives that had at least 1000 tweets within the 5 years of the collected stock prices. The table summarizes the chosen CEOs and their companies</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4</a:t>
            </a:fld>
            <a:endParaRPr lang="en-US"/>
          </a:p>
        </p:txBody>
      </p:sp>
    </p:spTree>
    <p:extLst>
      <p:ext uri="{BB962C8B-B14F-4D97-AF65-F5344CB8AC3E}">
        <p14:creationId xmlns:p14="http://schemas.microsoft.com/office/powerpoint/2010/main" val="3648987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1143000"/>
            <a:ext cx="5508625"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The number of nouns, verbs, and mentions of an organization like Twitter or Tesla were also counted. The tweets were organized into Pandas </a:t>
            </a:r>
            <a:r>
              <a:rPr lang="en-US" sz="1200" b="0" i="0" kern="1200" dirty="0" err="1">
                <a:solidFill>
                  <a:schemeClr val="tx1"/>
                </a:solidFill>
                <a:effectLst/>
                <a:latin typeface="+mn-lt"/>
                <a:ea typeface="+mn-ea"/>
                <a:cs typeface="+mn-cs"/>
              </a:rPr>
              <a:t>DataFrames</a:t>
            </a:r>
            <a:r>
              <a:rPr lang="en-US" sz="1200" b="0" i="0" kern="1200" dirty="0">
                <a:solidFill>
                  <a:schemeClr val="tx1"/>
                </a:solidFill>
                <a:effectLst/>
                <a:latin typeface="+mn-lt"/>
                <a:ea typeface="+mn-ea"/>
                <a:cs typeface="+mn-cs"/>
              </a:rPr>
              <a:t> containing the raw text and the counts for each feature generated from the tweet.</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Tweets that fell between the stock open and close prices were grouped together with assumption they would impact the next price point. Stock prices were converted to the percent change between the open and closing prices (the stock's return), and the stock returns were merged with the collected tweets.</a:t>
            </a:r>
          </a:p>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5</a:t>
            </a:fld>
            <a:endParaRPr lang="en-US"/>
          </a:p>
        </p:txBody>
      </p:sp>
    </p:spTree>
    <p:extLst>
      <p:ext uri="{BB962C8B-B14F-4D97-AF65-F5344CB8AC3E}">
        <p14:creationId xmlns:p14="http://schemas.microsoft.com/office/powerpoint/2010/main" val="1253008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b="0" dirty="0">
                <a:effectLst/>
              </a:rPr>
            </a:br>
            <a:r>
              <a:rPr lang="en-US" sz="1200" b="1" i="0" u="none" strike="noStrike" kern="1200" dirty="0">
                <a:solidFill>
                  <a:schemeClr val="tx1"/>
                </a:solidFill>
                <a:effectLst/>
                <a:latin typeface="+mn-lt"/>
                <a:ea typeface="+mn-ea"/>
                <a:cs typeface="+mn-cs"/>
              </a:rPr>
              <a:t> </a:t>
            </a:r>
          </a:p>
          <a:p>
            <a:pPr marL="171450" indent="-171450" rtl="0">
              <a:buFont typeface="Arial" panose="020B0604020202020204" pitchFamily="34" charset="0"/>
              <a:buChar char="•"/>
            </a:pPr>
            <a:r>
              <a:rPr lang="en-US" b="0" dirty="0">
                <a:effectLst/>
              </a:rPr>
              <a:t>We are trying to classify stock movement, and so the returns were allocated into two bins, stocks that moved beyond a predetermined value (classified as move in green), and stock changes that were under this value (classified as stay in red). </a:t>
            </a:r>
          </a:p>
          <a:p>
            <a:pPr marL="171450" indent="-171450" rtl="0">
              <a:buFont typeface="Arial" panose="020B0604020202020204" pitchFamily="34" charset="0"/>
              <a:buChar char="•"/>
            </a:pPr>
            <a:endParaRPr lang="en-US" b="0"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effectLst/>
              </a:rPr>
              <a:t>Picking the cutoff value for our binary classification problem came down to hypothesizing </a:t>
            </a:r>
            <a:r>
              <a:rPr lang="en-US" sz="1200" b="0" i="0" u="none" strike="noStrike" kern="1200" dirty="0">
                <a:solidFill>
                  <a:schemeClr val="tx1"/>
                </a:solidFill>
                <a:effectLst/>
                <a:latin typeface="+mn-lt"/>
                <a:ea typeface="+mn-ea"/>
                <a:cs typeface="+mn-cs"/>
              </a:rPr>
              <a:t>that stock movement will depend on the features in the tweet. (e.g. a higher number of hashtags in a tweet predicts stock price movement).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As I want to capture the largest differences between the distributions of the class features, these differences should be greater between stocks that move only a little, vs stocks that move a lot, assuming the hypothesis is true.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I use a cutoff of 2.5%, which gives a 10:1 imbalance of the majority stay class over the move class.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We can change the bin cutoff for testing purposes, but this was used initially for the purpose of trying to capture the maximum feature differences without creating too imbalanced data. </a:t>
            </a:r>
            <a:br>
              <a:rPr lang="en-US" dirty="0"/>
            </a:br>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6</a:t>
            </a:fld>
            <a:endParaRPr lang="en-US"/>
          </a:p>
        </p:txBody>
      </p:sp>
    </p:spTree>
    <p:extLst>
      <p:ext uri="{BB962C8B-B14F-4D97-AF65-F5344CB8AC3E}">
        <p14:creationId xmlns:p14="http://schemas.microsoft.com/office/powerpoint/2010/main" val="3162306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1143000"/>
            <a:ext cx="5508625" cy="3086100"/>
          </a:xfrm>
        </p:spPr>
      </p:sp>
      <p:sp>
        <p:nvSpPr>
          <p:cNvPr id="3" name="Notes Placeholder 2"/>
          <p:cNvSpPr>
            <a:spLocks noGrp="1"/>
          </p:cNvSpPr>
          <p:nvPr>
            <p:ph type="body" idx="1"/>
          </p:nvPr>
        </p:nvSpPr>
        <p:spPr/>
        <p:txBody>
          <a:bodyPr/>
          <a:lstStyle/>
          <a:p>
            <a:r>
              <a:rPr lang="en-US" dirty="0"/>
              <a:t>Here I Just wanted to show the distributions of the number of tweets in each stock movement class. The takeaway is how much green can be see for each username. </a:t>
            </a:r>
          </a:p>
          <a:p>
            <a:endParaRPr lang="en-US" dirty="0"/>
          </a:p>
          <a:p>
            <a:r>
              <a:rPr lang="en-US" sz="1200" b="0" i="0" u="none" strike="noStrike" kern="1200" dirty="0">
                <a:solidFill>
                  <a:schemeClr val="tx1"/>
                </a:solidFill>
                <a:effectLst/>
                <a:latin typeface="+mn-lt"/>
                <a:ea typeface="+mn-ea"/>
                <a:cs typeface="+mn-cs"/>
              </a:rPr>
              <a:t>The distribution in the number of tweets varies significantly with each class Richard Branson. Even though there is a large overlap in the binned values, the visible density difference in a lower number of tweets before an open/close price seems to indicate that there is a correlation in this feature and stocks that move beyond the +/- 2.5%. </a:t>
            </a:r>
          </a:p>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7</a:t>
            </a:fld>
            <a:endParaRPr lang="en-US"/>
          </a:p>
        </p:txBody>
      </p:sp>
    </p:spTree>
    <p:extLst>
      <p:ext uri="{BB962C8B-B14F-4D97-AF65-F5344CB8AC3E}">
        <p14:creationId xmlns:p14="http://schemas.microsoft.com/office/powerpoint/2010/main" val="2096945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Heatmaps of the feature correlations for each CEO are below.  The bin categories, stay and move, were added as binary features for visualization. The heat color corresponds to </a:t>
            </a:r>
            <a:r>
              <a:rPr lang="en-US" sz="1200" b="0" i="0" u="none" strike="noStrike" kern="1200" dirty="0" err="1">
                <a:solidFill>
                  <a:schemeClr val="tx1"/>
                </a:solidFill>
                <a:effectLst/>
                <a:latin typeface="+mn-lt"/>
                <a:ea typeface="+mn-ea"/>
                <a:cs typeface="+mn-cs"/>
              </a:rPr>
              <a:t>Pearsons</a:t>
            </a:r>
            <a:r>
              <a:rPr lang="en-US" sz="1200" b="0" i="0" u="none" strike="noStrike" kern="1200" dirty="0">
                <a:solidFill>
                  <a:schemeClr val="tx1"/>
                </a:solidFill>
                <a:effectLst/>
                <a:latin typeface="+mn-lt"/>
                <a:ea typeface="+mn-ea"/>
                <a:cs typeface="+mn-cs"/>
              </a:rPr>
              <a:t>’ r correlation value between </a:t>
            </a:r>
            <a:r>
              <a:rPr lang="en-US" sz="1200" b="0" i="0" u="none" strike="noStrike" kern="1200" dirty="0" err="1">
                <a:solidFill>
                  <a:schemeClr val="tx1"/>
                </a:solidFill>
                <a:effectLst/>
                <a:latin typeface="+mn-lt"/>
                <a:ea typeface="+mn-ea"/>
                <a:cs typeface="+mn-cs"/>
              </a:rPr>
              <a:t>eac</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Strong correlations between the tweet features can be seen for each executive in varying degrees.</a:t>
            </a:r>
          </a:p>
          <a:p>
            <a:pPr rtl="0"/>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a:solidFill>
                  <a:schemeClr val="tx1"/>
                </a:solidFill>
                <a:effectLst/>
                <a:latin typeface="+mn-lt"/>
                <a:ea typeface="+mn-ea"/>
                <a:cs typeface="+mn-cs"/>
              </a:rPr>
              <a:t>The percent change values themselves don’t have any strong correlations across any of the scraped tweet features, save for a small positive correlation in Elon Musk’s tweets, but the tweets collected from Richard Branson seem to have some unique correlations that may impart some predictability in our machine learning model. </a:t>
            </a:r>
            <a:endParaRPr lang="en-US" b="0" dirty="0">
              <a:effectLst/>
            </a:endParaRPr>
          </a:p>
          <a:p>
            <a:br>
              <a:rPr lang="en-US" dirty="0"/>
            </a:br>
            <a:r>
              <a:rPr lang="en-US" sz="1200" b="0" i="0" u="none" strike="noStrike" kern="1200" dirty="0">
                <a:solidFill>
                  <a:schemeClr val="tx1"/>
                </a:solidFill>
                <a:effectLst/>
                <a:latin typeface="+mn-lt"/>
                <a:ea typeface="+mn-ea"/>
                <a:cs typeface="+mn-cs"/>
              </a:rPr>
              <a:t>h feature.</a:t>
            </a:r>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8</a:t>
            </a:fld>
            <a:endParaRPr lang="en-US"/>
          </a:p>
        </p:txBody>
      </p:sp>
    </p:spTree>
    <p:extLst>
      <p:ext uri="{BB962C8B-B14F-4D97-AF65-F5344CB8AC3E}">
        <p14:creationId xmlns:p14="http://schemas.microsoft.com/office/powerpoint/2010/main" val="1460539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There are very strong correlations between Richard Branson’s media features and the number of tweets,. This strong correlation between the features is present to a lesser degree in the other CEO heatmaps….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and bins isn’t present in any of the other CEO heatmaps. It is also interesting that the price and move bins are both negatively correlated with the other features in the </a:t>
            </a:r>
            <a:r>
              <a:rPr lang="en-US" sz="1200" b="0" i="0" u="none" strike="noStrike" kern="1200" dirty="0" err="1">
                <a:solidFill>
                  <a:schemeClr val="tx1"/>
                </a:solidFill>
                <a:effectLst/>
                <a:latin typeface="+mn-lt"/>
                <a:ea typeface="+mn-ea"/>
                <a:cs typeface="+mn-cs"/>
              </a:rPr>
              <a:t>dataframe</a:t>
            </a:r>
            <a:r>
              <a:rPr lang="en-US" sz="1200" b="0" i="0" u="none" strike="noStrike"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9</a:t>
            </a:fld>
            <a:endParaRPr lang="en-US"/>
          </a:p>
        </p:txBody>
      </p:sp>
    </p:spTree>
    <p:extLst>
      <p:ext uri="{BB962C8B-B14F-4D97-AF65-F5344CB8AC3E}">
        <p14:creationId xmlns:p14="http://schemas.microsoft.com/office/powerpoint/2010/main" val="1446387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https://github.com/Pooret/Predicting-Executive-Stock-Movements</a:t>
            </a:r>
          </a:p>
        </p:txBody>
      </p:sp>
      <p:sp>
        <p:nvSpPr>
          <p:cNvPr id="6" name="Slide Number Placeholder 5"/>
          <p:cNvSpPr>
            <a:spLocks noGrp="1"/>
          </p:cNvSpPr>
          <p:nvPr>
            <p:ph type="sldNum" sz="quarter" idx="12"/>
          </p:nvPr>
        </p:nvSpPr>
        <p:spPr/>
        <p:txBody>
          <a:bodyPr/>
          <a:lstStyle/>
          <a:p>
            <a:fld id="{56DCFB14-7DA6-44D4-A265-5EB7147727CA}" type="slidenum">
              <a:rPr lang="en-US" smtClean="0"/>
              <a:t>‹#›</a:t>
            </a:fld>
            <a:endParaRPr lang="en-US"/>
          </a:p>
        </p:txBody>
      </p:sp>
    </p:spTree>
    <p:extLst>
      <p:ext uri="{BB962C8B-B14F-4D97-AF65-F5344CB8AC3E}">
        <p14:creationId xmlns:p14="http://schemas.microsoft.com/office/powerpoint/2010/main" val="1098691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36"/>
          <p:cNvSpPr>
            <a:spLocks noGrp="1"/>
          </p:cNvSpPr>
          <p:nvPr>
            <p:ph type="pic" sz="quarter" idx="13"/>
          </p:nvPr>
        </p:nvSpPr>
        <p:spPr>
          <a:xfrm>
            <a:off x="-1" y="0"/>
            <a:ext cx="10058402" cy="11887200"/>
          </a:xfrm>
          <a:prstGeom prst="rect">
            <a:avLst/>
          </a:prstGeom>
          <a:solidFill>
            <a:schemeClr val="bg2">
              <a:lumMod val="90000"/>
            </a:schemeClr>
          </a:solidFill>
        </p:spPr>
      </p:sp>
    </p:spTree>
    <p:extLst>
      <p:ext uri="{BB962C8B-B14F-4D97-AF65-F5344CB8AC3E}">
        <p14:creationId xmlns:p14="http://schemas.microsoft.com/office/powerpoint/2010/main" val="3157542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36"/>
          <p:cNvSpPr>
            <a:spLocks noGrp="1"/>
          </p:cNvSpPr>
          <p:nvPr>
            <p:ph type="pic" sz="quarter" idx="13"/>
          </p:nvPr>
        </p:nvSpPr>
        <p:spPr>
          <a:xfrm>
            <a:off x="15854668" y="0"/>
            <a:ext cx="7005332" cy="11887200"/>
          </a:xfrm>
          <a:prstGeom prst="rect">
            <a:avLst/>
          </a:prstGeom>
          <a:solidFill>
            <a:schemeClr val="bg2">
              <a:lumMod val="90000"/>
            </a:schemeClr>
          </a:solidFill>
        </p:spPr>
      </p:sp>
    </p:spTree>
    <p:extLst>
      <p:ext uri="{BB962C8B-B14F-4D97-AF65-F5344CB8AC3E}">
        <p14:creationId xmlns:p14="http://schemas.microsoft.com/office/powerpoint/2010/main" val="683160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Holder 09">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https://github.com/Pooret/Predicting-Executive-Stock-Movements</a:t>
            </a:r>
          </a:p>
        </p:txBody>
      </p:sp>
      <p:sp>
        <p:nvSpPr>
          <p:cNvPr id="7" name="Slide Number Placeholder 6"/>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3"/>
          <p:cNvSpPr>
            <a:spLocks noGrp="1"/>
          </p:cNvSpPr>
          <p:nvPr>
            <p:ph type="pic" sz="quarter" idx="13"/>
          </p:nvPr>
        </p:nvSpPr>
        <p:spPr>
          <a:xfrm>
            <a:off x="11430000" y="0"/>
            <a:ext cx="11430000" cy="12811328"/>
          </a:xfrm>
          <a:prstGeom prst="rect">
            <a:avLst/>
          </a:prstGeom>
          <a:solidFill>
            <a:schemeClr val="bg2">
              <a:lumMod val="90000"/>
            </a:schemeClr>
          </a:solidFill>
        </p:spPr>
      </p:sp>
    </p:spTree>
    <p:extLst>
      <p:ext uri="{BB962C8B-B14F-4D97-AF65-F5344CB8AC3E}">
        <p14:creationId xmlns:p14="http://schemas.microsoft.com/office/powerpoint/2010/main" val="30011638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Holder 20">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https://github.com/Pooret/Predicting-Executive-Stock-Movements</a:t>
            </a:r>
          </a:p>
        </p:txBody>
      </p:sp>
      <p:sp>
        <p:nvSpPr>
          <p:cNvPr id="7" name="Slide Number Placeholder 6"/>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13"/>
          <p:cNvSpPr>
            <a:spLocks noGrp="1"/>
          </p:cNvSpPr>
          <p:nvPr>
            <p:ph type="pic" sz="quarter" idx="13"/>
          </p:nvPr>
        </p:nvSpPr>
        <p:spPr>
          <a:xfrm>
            <a:off x="0" y="6400800"/>
            <a:ext cx="4572000" cy="5486400"/>
          </a:xfrm>
          <a:prstGeom prst="rect">
            <a:avLst/>
          </a:prstGeom>
          <a:solidFill>
            <a:schemeClr val="bg2">
              <a:lumMod val="90000"/>
            </a:schemeClr>
          </a:solidFill>
        </p:spPr>
      </p:sp>
      <p:sp>
        <p:nvSpPr>
          <p:cNvPr id="5" name="Picture Placeholder 15"/>
          <p:cNvSpPr>
            <a:spLocks noGrp="1"/>
          </p:cNvSpPr>
          <p:nvPr>
            <p:ph type="pic" sz="quarter" idx="15"/>
          </p:nvPr>
        </p:nvSpPr>
        <p:spPr>
          <a:xfrm>
            <a:off x="13716000" y="6400800"/>
            <a:ext cx="4572000" cy="5486400"/>
          </a:xfrm>
          <a:prstGeom prst="rect">
            <a:avLst/>
          </a:prstGeom>
          <a:solidFill>
            <a:schemeClr val="bg2">
              <a:lumMod val="90000"/>
            </a:schemeClr>
          </a:solidFill>
        </p:spPr>
      </p:sp>
      <p:sp>
        <p:nvSpPr>
          <p:cNvPr id="8" name="Picture Placeholder 16"/>
          <p:cNvSpPr>
            <a:spLocks noGrp="1"/>
          </p:cNvSpPr>
          <p:nvPr>
            <p:ph type="pic" sz="quarter" idx="16"/>
          </p:nvPr>
        </p:nvSpPr>
        <p:spPr>
          <a:xfrm>
            <a:off x="18288000" y="6400800"/>
            <a:ext cx="4572000" cy="5486400"/>
          </a:xfrm>
          <a:prstGeom prst="rect">
            <a:avLst/>
          </a:prstGeom>
          <a:solidFill>
            <a:schemeClr val="bg2">
              <a:lumMod val="90000"/>
            </a:schemeClr>
          </a:solidFill>
        </p:spPr>
      </p:sp>
      <p:sp>
        <p:nvSpPr>
          <p:cNvPr id="9" name="Picture Placeholder 17"/>
          <p:cNvSpPr>
            <a:spLocks noGrp="1"/>
          </p:cNvSpPr>
          <p:nvPr>
            <p:ph type="pic" sz="quarter" idx="17"/>
          </p:nvPr>
        </p:nvSpPr>
        <p:spPr>
          <a:xfrm>
            <a:off x="4572000" y="6400800"/>
            <a:ext cx="4572000" cy="5486400"/>
          </a:xfrm>
          <a:prstGeom prst="rect">
            <a:avLst/>
          </a:prstGeom>
          <a:solidFill>
            <a:schemeClr val="bg2">
              <a:lumMod val="90000"/>
            </a:schemeClr>
          </a:solidFill>
        </p:spPr>
      </p:sp>
      <p:sp>
        <p:nvSpPr>
          <p:cNvPr id="10" name="Picture Placeholder 18"/>
          <p:cNvSpPr>
            <a:spLocks noGrp="1"/>
          </p:cNvSpPr>
          <p:nvPr>
            <p:ph type="pic" sz="quarter" idx="18"/>
          </p:nvPr>
        </p:nvSpPr>
        <p:spPr>
          <a:xfrm>
            <a:off x="9144000" y="6400800"/>
            <a:ext cx="4572000" cy="5486400"/>
          </a:xfrm>
          <a:prstGeom prst="rect">
            <a:avLst/>
          </a:prstGeom>
          <a:solidFill>
            <a:schemeClr val="bg2">
              <a:lumMod val="90000"/>
            </a:schemeClr>
          </a:solidFill>
        </p:spPr>
      </p:sp>
    </p:spTree>
    <p:extLst>
      <p:ext uri="{BB962C8B-B14F-4D97-AF65-F5344CB8AC3E}">
        <p14:creationId xmlns:p14="http://schemas.microsoft.com/office/powerpoint/2010/main" val="41950784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Holder 11">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https://github.com/Pooret/Predicting-Executive-Stock-Movements</a:t>
            </a:r>
          </a:p>
        </p:txBody>
      </p:sp>
      <p:sp>
        <p:nvSpPr>
          <p:cNvPr id="7" name="Slide Number Placeholder 6"/>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13"/>
          <p:cNvSpPr>
            <a:spLocks noGrp="1"/>
          </p:cNvSpPr>
          <p:nvPr>
            <p:ph type="pic" sz="quarter" idx="13"/>
          </p:nvPr>
        </p:nvSpPr>
        <p:spPr>
          <a:xfrm>
            <a:off x="0" y="1848258"/>
            <a:ext cx="4572000" cy="4572000"/>
          </a:xfrm>
          <a:prstGeom prst="rect">
            <a:avLst/>
          </a:prstGeom>
          <a:solidFill>
            <a:schemeClr val="bg2">
              <a:lumMod val="90000"/>
            </a:schemeClr>
          </a:solidFill>
        </p:spPr>
      </p:sp>
      <p:sp>
        <p:nvSpPr>
          <p:cNvPr id="5" name="Picture Placeholder 15"/>
          <p:cNvSpPr>
            <a:spLocks noGrp="1"/>
          </p:cNvSpPr>
          <p:nvPr>
            <p:ph type="pic" sz="quarter" idx="15"/>
          </p:nvPr>
        </p:nvSpPr>
        <p:spPr>
          <a:xfrm>
            <a:off x="13716000" y="1848258"/>
            <a:ext cx="4572000" cy="4572000"/>
          </a:xfrm>
          <a:prstGeom prst="rect">
            <a:avLst/>
          </a:prstGeom>
          <a:solidFill>
            <a:schemeClr val="bg2">
              <a:lumMod val="90000"/>
            </a:schemeClr>
          </a:solidFill>
        </p:spPr>
      </p:sp>
      <p:sp>
        <p:nvSpPr>
          <p:cNvPr id="8" name="Picture Placeholder 16"/>
          <p:cNvSpPr>
            <a:spLocks noGrp="1"/>
          </p:cNvSpPr>
          <p:nvPr>
            <p:ph type="pic" sz="quarter" idx="16"/>
          </p:nvPr>
        </p:nvSpPr>
        <p:spPr>
          <a:xfrm>
            <a:off x="18288000" y="1848258"/>
            <a:ext cx="4572000" cy="4572000"/>
          </a:xfrm>
          <a:prstGeom prst="rect">
            <a:avLst/>
          </a:prstGeom>
          <a:solidFill>
            <a:schemeClr val="bg2">
              <a:lumMod val="90000"/>
            </a:schemeClr>
          </a:solidFill>
        </p:spPr>
      </p:sp>
      <p:sp>
        <p:nvSpPr>
          <p:cNvPr id="9" name="Picture Placeholder 17"/>
          <p:cNvSpPr>
            <a:spLocks noGrp="1"/>
          </p:cNvSpPr>
          <p:nvPr>
            <p:ph type="pic" sz="quarter" idx="17"/>
          </p:nvPr>
        </p:nvSpPr>
        <p:spPr>
          <a:xfrm>
            <a:off x="4572000" y="1848258"/>
            <a:ext cx="4572000" cy="4572000"/>
          </a:xfrm>
          <a:prstGeom prst="rect">
            <a:avLst/>
          </a:prstGeom>
          <a:solidFill>
            <a:schemeClr val="bg2">
              <a:lumMod val="90000"/>
            </a:schemeClr>
          </a:solidFill>
        </p:spPr>
      </p:sp>
      <p:sp>
        <p:nvSpPr>
          <p:cNvPr id="10" name="Picture Placeholder 18"/>
          <p:cNvSpPr>
            <a:spLocks noGrp="1"/>
          </p:cNvSpPr>
          <p:nvPr>
            <p:ph type="pic" sz="quarter" idx="18"/>
          </p:nvPr>
        </p:nvSpPr>
        <p:spPr>
          <a:xfrm>
            <a:off x="9144000" y="1848258"/>
            <a:ext cx="4572000" cy="4572000"/>
          </a:xfrm>
          <a:prstGeom prst="rect">
            <a:avLst/>
          </a:prstGeom>
          <a:solidFill>
            <a:schemeClr val="bg2">
              <a:lumMod val="90000"/>
            </a:schemeClr>
          </a:solidFill>
        </p:spPr>
      </p:sp>
    </p:spTree>
    <p:extLst>
      <p:ext uri="{BB962C8B-B14F-4D97-AF65-F5344CB8AC3E}">
        <p14:creationId xmlns:p14="http://schemas.microsoft.com/office/powerpoint/2010/main" val="1438915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Holder 12">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https://github.com/Pooret/Predicting-Executive-Stock-Movements</a:t>
            </a:r>
          </a:p>
        </p:txBody>
      </p:sp>
      <p:sp>
        <p:nvSpPr>
          <p:cNvPr id="7" name="Slide Number Placeholder 6"/>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17"/>
          <p:cNvSpPr>
            <a:spLocks noGrp="1"/>
          </p:cNvSpPr>
          <p:nvPr>
            <p:ph type="pic" sz="quarter" idx="13"/>
          </p:nvPr>
        </p:nvSpPr>
        <p:spPr>
          <a:xfrm>
            <a:off x="6607641" y="2743200"/>
            <a:ext cx="3657600" cy="8229600"/>
          </a:xfrm>
          <a:prstGeom prst="rect">
            <a:avLst/>
          </a:prstGeom>
          <a:solidFill>
            <a:schemeClr val="bg2">
              <a:lumMod val="90000"/>
            </a:schemeClr>
          </a:solidFill>
        </p:spPr>
      </p:sp>
      <p:sp>
        <p:nvSpPr>
          <p:cNvPr id="5" name="Picture Placeholder 18"/>
          <p:cNvSpPr>
            <a:spLocks noGrp="1"/>
          </p:cNvSpPr>
          <p:nvPr>
            <p:ph type="pic" sz="quarter" idx="14"/>
          </p:nvPr>
        </p:nvSpPr>
        <p:spPr>
          <a:xfrm>
            <a:off x="10348695" y="2743200"/>
            <a:ext cx="3657600" cy="8229600"/>
          </a:xfrm>
          <a:prstGeom prst="rect">
            <a:avLst/>
          </a:prstGeom>
          <a:solidFill>
            <a:schemeClr val="bg2">
              <a:lumMod val="90000"/>
            </a:schemeClr>
          </a:solidFill>
        </p:spPr>
      </p:sp>
      <p:sp>
        <p:nvSpPr>
          <p:cNvPr id="8" name="Picture Placeholder 19"/>
          <p:cNvSpPr>
            <a:spLocks noGrp="1"/>
          </p:cNvSpPr>
          <p:nvPr>
            <p:ph type="pic" sz="quarter" idx="15"/>
          </p:nvPr>
        </p:nvSpPr>
        <p:spPr>
          <a:xfrm>
            <a:off x="14089746" y="2743200"/>
            <a:ext cx="3657600" cy="8229600"/>
          </a:xfrm>
          <a:prstGeom prst="rect">
            <a:avLst/>
          </a:prstGeom>
          <a:solidFill>
            <a:schemeClr val="bg2">
              <a:lumMod val="90000"/>
            </a:schemeClr>
          </a:solidFill>
        </p:spPr>
      </p:sp>
      <p:sp>
        <p:nvSpPr>
          <p:cNvPr id="9" name="Picture Placeholder 20"/>
          <p:cNvSpPr>
            <a:spLocks noGrp="1"/>
          </p:cNvSpPr>
          <p:nvPr>
            <p:ph type="pic" sz="quarter" idx="16"/>
          </p:nvPr>
        </p:nvSpPr>
        <p:spPr>
          <a:xfrm>
            <a:off x="17830800" y="2743200"/>
            <a:ext cx="3657600" cy="8229600"/>
          </a:xfrm>
          <a:prstGeom prst="rect">
            <a:avLst/>
          </a:prstGeom>
          <a:solidFill>
            <a:schemeClr val="bg2">
              <a:lumMod val="90000"/>
            </a:schemeClr>
          </a:solidFill>
        </p:spPr>
      </p:sp>
    </p:spTree>
    <p:extLst>
      <p:ext uri="{BB962C8B-B14F-4D97-AF65-F5344CB8AC3E}">
        <p14:creationId xmlns:p14="http://schemas.microsoft.com/office/powerpoint/2010/main" val="1442576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Holder 17">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https://github.com/Pooret/Predicting-Executive-Stock-Movements</a:t>
            </a:r>
          </a:p>
        </p:txBody>
      </p:sp>
      <p:sp>
        <p:nvSpPr>
          <p:cNvPr id="5" name="Slide Number Placeholder 4"/>
          <p:cNvSpPr>
            <a:spLocks noGrp="1"/>
          </p:cNvSpPr>
          <p:nvPr>
            <p:ph type="sldNum" sz="quarter" idx="12"/>
          </p:nvPr>
        </p:nvSpPr>
        <p:spPr/>
        <p:txBody>
          <a:bodyPr/>
          <a:lstStyle/>
          <a:p>
            <a:fld id="{56DCFB14-7DA6-44D4-A265-5EB7147727CA}" type="slidenum">
              <a:rPr lang="en-US" smtClean="0"/>
              <a:t>‹#›</a:t>
            </a:fld>
            <a:endParaRPr lang="en-US"/>
          </a:p>
        </p:txBody>
      </p:sp>
      <p:sp>
        <p:nvSpPr>
          <p:cNvPr id="6" name="Picture Placeholder 3"/>
          <p:cNvSpPr>
            <a:spLocks noGrp="1"/>
          </p:cNvSpPr>
          <p:nvPr>
            <p:ph type="pic" sz="quarter" idx="13"/>
          </p:nvPr>
        </p:nvSpPr>
        <p:spPr>
          <a:xfrm>
            <a:off x="0" y="1828800"/>
            <a:ext cx="11430000" cy="4572000"/>
          </a:xfrm>
          <a:prstGeom prst="rect">
            <a:avLst/>
          </a:prstGeom>
          <a:solidFill>
            <a:schemeClr val="bg2">
              <a:lumMod val="90000"/>
            </a:schemeClr>
          </a:solidFill>
        </p:spPr>
      </p:sp>
      <p:sp>
        <p:nvSpPr>
          <p:cNvPr id="7" name="Picture Placeholder 4"/>
          <p:cNvSpPr>
            <a:spLocks noGrp="1"/>
          </p:cNvSpPr>
          <p:nvPr>
            <p:ph type="pic" sz="quarter" idx="14"/>
          </p:nvPr>
        </p:nvSpPr>
        <p:spPr>
          <a:xfrm>
            <a:off x="11430000" y="6400800"/>
            <a:ext cx="11430000" cy="4572000"/>
          </a:xfrm>
          <a:prstGeom prst="rect">
            <a:avLst/>
          </a:prstGeom>
          <a:solidFill>
            <a:schemeClr val="bg2">
              <a:lumMod val="90000"/>
            </a:schemeClr>
          </a:solidFill>
        </p:spPr>
      </p:sp>
    </p:spTree>
    <p:extLst>
      <p:ext uri="{BB962C8B-B14F-4D97-AF65-F5344CB8AC3E}">
        <p14:creationId xmlns:p14="http://schemas.microsoft.com/office/powerpoint/2010/main" val="38982673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Holder 14">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https://github.com/Pooret/Predicting-Executive-Stock-Movements</a:t>
            </a:r>
          </a:p>
        </p:txBody>
      </p:sp>
      <p:sp>
        <p:nvSpPr>
          <p:cNvPr id="7" name="Slide Number Placeholder 6"/>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13"/>
          <p:cNvSpPr>
            <a:spLocks noGrp="1"/>
          </p:cNvSpPr>
          <p:nvPr>
            <p:ph type="pic" sz="quarter" idx="13"/>
          </p:nvPr>
        </p:nvSpPr>
        <p:spPr>
          <a:xfrm>
            <a:off x="-2" y="2743203"/>
            <a:ext cx="4572000" cy="4572000"/>
          </a:xfrm>
          <a:prstGeom prst="rect">
            <a:avLst/>
          </a:prstGeom>
          <a:solidFill>
            <a:schemeClr val="bg2">
              <a:lumMod val="90000"/>
            </a:schemeClr>
          </a:solidFill>
        </p:spPr>
      </p:sp>
      <p:sp>
        <p:nvSpPr>
          <p:cNvPr id="5" name="Picture Placeholder 14"/>
          <p:cNvSpPr>
            <a:spLocks noGrp="1"/>
          </p:cNvSpPr>
          <p:nvPr>
            <p:ph type="pic" sz="quarter" idx="14"/>
          </p:nvPr>
        </p:nvSpPr>
        <p:spPr>
          <a:xfrm>
            <a:off x="4571998" y="2743203"/>
            <a:ext cx="4572000" cy="4572000"/>
          </a:xfrm>
          <a:prstGeom prst="rect">
            <a:avLst/>
          </a:prstGeom>
          <a:solidFill>
            <a:schemeClr val="bg2">
              <a:lumMod val="90000"/>
            </a:schemeClr>
          </a:solidFill>
        </p:spPr>
      </p:sp>
      <p:sp>
        <p:nvSpPr>
          <p:cNvPr id="8" name="Picture Placeholder 15"/>
          <p:cNvSpPr>
            <a:spLocks noGrp="1"/>
          </p:cNvSpPr>
          <p:nvPr>
            <p:ph type="pic" sz="quarter" idx="15"/>
          </p:nvPr>
        </p:nvSpPr>
        <p:spPr>
          <a:xfrm>
            <a:off x="13715998" y="2743203"/>
            <a:ext cx="4572000" cy="4572000"/>
          </a:xfrm>
          <a:prstGeom prst="rect">
            <a:avLst/>
          </a:prstGeom>
          <a:solidFill>
            <a:schemeClr val="bg2">
              <a:lumMod val="90000"/>
            </a:schemeClr>
          </a:solidFill>
        </p:spPr>
      </p:sp>
      <p:sp>
        <p:nvSpPr>
          <p:cNvPr id="9" name="Picture Placeholder 16"/>
          <p:cNvSpPr>
            <a:spLocks noGrp="1"/>
          </p:cNvSpPr>
          <p:nvPr>
            <p:ph type="pic" sz="quarter" idx="16"/>
          </p:nvPr>
        </p:nvSpPr>
        <p:spPr>
          <a:xfrm>
            <a:off x="18287998" y="2743203"/>
            <a:ext cx="4572000" cy="4572000"/>
          </a:xfrm>
          <a:prstGeom prst="rect">
            <a:avLst/>
          </a:prstGeom>
          <a:solidFill>
            <a:schemeClr val="bg2">
              <a:lumMod val="90000"/>
            </a:schemeClr>
          </a:solidFill>
        </p:spPr>
      </p:sp>
      <p:sp>
        <p:nvSpPr>
          <p:cNvPr id="10" name="Picture Placeholder 17"/>
          <p:cNvSpPr>
            <a:spLocks noGrp="1"/>
          </p:cNvSpPr>
          <p:nvPr>
            <p:ph type="pic" sz="quarter" idx="17"/>
          </p:nvPr>
        </p:nvSpPr>
        <p:spPr>
          <a:xfrm>
            <a:off x="-2" y="7315204"/>
            <a:ext cx="4572000" cy="4572000"/>
          </a:xfrm>
          <a:prstGeom prst="rect">
            <a:avLst/>
          </a:prstGeom>
          <a:solidFill>
            <a:schemeClr val="bg2">
              <a:lumMod val="90000"/>
            </a:schemeClr>
          </a:solidFill>
        </p:spPr>
      </p:sp>
      <p:sp>
        <p:nvSpPr>
          <p:cNvPr id="11" name="Picture Placeholder 18"/>
          <p:cNvSpPr>
            <a:spLocks noGrp="1"/>
          </p:cNvSpPr>
          <p:nvPr>
            <p:ph type="pic" sz="quarter" idx="18"/>
          </p:nvPr>
        </p:nvSpPr>
        <p:spPr>
          <a:xfrm>
            <a:off x="9143998" y="2743203"/>
            <a:ext cx="4572000" cy="4572000"/>
          </a:xfrm>
          <a:prstGeom prst="rect">
            <a:avLst/>
          </a:prstGeom>
          <a:solidFill>
            <a:schemeClr val="bg2">
              <a:lumMod val="90000"/>
            </a:schemeClr>
          </a:solidFill>
        </p:spPr>
      </p:sp>
      <p:sp>
        <p:nvSpPr>
          <p:cNvPr id="12" name="Picture Placeholder 19"/>
          <p:cNvSpPr>
            <a:spLocks noGrp="1"/>
          </p:cNvSpPr>
          <p:nvPr>
            <p:ph type="pic" sz="quarter" idx="19"/>
          </p:nvPr>
        </p:nvSpPr>
        <p:spPr>
          <a:xfrm>
            <a:off x="13715998" y="7315204"/>
            <a:ext cx="4572000" cy="4572000"/>
          </a:xfrm>
          <a:prstGeom prst="rect">
            <a:avLst/>
          </a:prstGeom>
          <a:solidFill>
            <a:schemeClr val="bg2">
              <a:lumMod val="90000"/>
            </a:schemeClr>
          </a:solidFill>
        </p:spPr>
      </p:sp>
      <p:sp>
        <p:nvSpPr>
          <p:cNvPr id="13" name="Picture Placeholder 21"/>
          <p:cNvSpPr>
            <a:spLocks noGrp="1"/>
          </p:cNvSpPr>
          <p:nvPr>
            <p:ph type="pic" sz="quarter" idx="21"/>
          </p:nvPr>
        </p:nvSpPr>
        <p:spPr>
          <a:xfrm>
            <a:off x="4571998" y="7315204"/>
            <a:ext cx="4572000" cy="4572000"/>
          </a:xfrm>
          <a:prstGeom prst="rect">
            <a:avLst/>
          </a:prstGeom>
          <a:solidFill>
            <a:schemeClr val="bg2">
              <a:lumMod val="90000"/>
            </a:schemeClr>
          </a:solidFill>
        </p:spPr>
      </p:sp>
      <p:sp>
        <p:nvSpPr>
          <p:cNvPr id="14" name="Picture Placeholder 22"/>
          <p:cNvSpPr>
            <a:spLocks noGrp="1"/>
          </p:cNvSpPr>
          <p:nvPr>
            <p:ph type="pic" sz="quarter" idx="22"/>
          </p:nvPr>
        </p:nvSpPr>
        <p:spPr>
          <a:xfrm>
            <a:off x="9143998" y="7315204"/>
            <a:ext cx="4572000" cy="4572000"/>
          </a:xfrm>
          <a:prstGeom prst="rect">
            <a:avLst/>
          </a:prstGeom>
          <a:solidFill>
            <a:schemeClr val="bg2">
              <a:lumMod val="90000"/>
            </a:schemeClr>
          </a:solidFill>
        </p:spPr>
      </p:sp>
      <p:sp>
        <p:nvSpPr>
          <p:cNvPr id="15" name="Picture Placeholder 23"/>
          <p:cNvSpPr>
            <a:spLocks noGrp="1"/>
          </p:cNvSpPr>
          <p:nvPr>
            <p:ph type="pic" sz="quarter" idx="23"/>
          </p:nvPr>
        </p:nvSpPr>
        <p:spPr>
          <a:xfrm>
            <a:off x="18287998" y="7315204"/>
            <a:ext cx="4572000" cy="4572000"/>
          </a:xfrm>
          <a:prstGeom prst="rect">
            <a:avLst/>
          </a:prstGeom>
          <a:solidFill>
            <a:schemeClr val="bg2">
              <a:lumMod val="90000"/>
            </a:schemeClr>
          </a:solidFill>
        </p:spPr>
      </p:sp>
    </p:spTree>
    <p:extLst>
      <p:ext uri="{BB962C8B-B14F-4D97-AF65-F5344CB8AC3E}">
        <p14:creationId xmlns:p14="http://schemas.microsoft.com/office/powerpoint/2010/main" val="1942472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Holder 15">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https://github.com/Pooret/Predicting-Executive-Stock-Movements</a:t>
            </a:r>
          </a:p>
        </p:txBody>
      </p:sp>
      <p:sp>
        <p:nvSpPr>
          <p:cNvPr id="7" name="Slide Number Placeholder 6"/>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13"/>
          <p:cNvSpPr>
            <a:spLocks noGrp="1"/>
          </p:cNvSpPr>
          <p:nvPr>
            <p:ph type="pic" sz="quarter" idx="13"/>
          </p:nvPr>
        </p:nvSpPr>
        <p:spPr>
          <a:xfrm>
            <a:off x="-2" y="2743203"/>
            <a:ext cx="4572000" cy="4572000"/>
          </a:xfrm>
          <a:prstGeom prst="rect">
            <a:avLst/>
          </a:prstGeom>
          <a:solidFill>
            <a:schemeClr val="bg2">
              <a:lumMod val="90000"/>
            </a:schemeClr>
          </a:solidFill>
        </p:spPr>
      </p:sp>
      <p:sp>
        <p:nvSpPr>
          <p:cNvPr id="5" name="Picture Placeholder 14"/>
          <p:cNvSpPr>
            <a:spLocks noGrp="1"/>
          </p:cNvSpPr>
          <p:nvPr>
            <p:ph type="pic" sz="quarter" idx="14"/>
          </p:nvPr>
        </p:nvSpPr>
        <p:spPr>
          <a:xfrm>
            <a:off x="4571998" y="2743203"/>
            <a:ext cx="4572000" cy="4572000"/>
          </a:xfrm>
          <a:prstGeom prst="rect">
            <a:avLst/>
          </a:prstGeom>
          <a:solidFill>
            <a:schemeClr val="bg2">
              <a:lumMod val="90000"/>
            </a:schemeClr>
          </a:solidFill>
        </p:spPr>
      </p:sp>
      <p:sp>
        <p:nvSpPr>
          <p:cNvPr id="8" name="Picture Placeholder 15"/>
          <p:cNvSpPr>
            <a:spLocks noGrp="1"/>
          </p:cNvSpPr>
          <p:nvPr>
            <p:ph type="pic" sz="quarter" idx="15"/>
          </p:nvPr>
        </p:nvSpPr>
        <p:spPr>
          <a:xfrm>
            <a:off x="13715998" y="2743203"/>
            <a:ext cx="4572000" cy="4572000"/>
          </a:xfrm>
          <a:prstGeom prst="rect">
            <a:avLst/>
          </a:prstGeom>
          <a:solidFill>
            <a:schemeClr val="bg2">
              <a:lumMod val="90000"/>
            </a:schemeClr>
          </a:solidFill>
        </p:spPr>
      </p:sp>
      <p:sp>
        <p:nvSpPr>
          <p:cNvPr id="9" name="Picture Placeholder 16"/>
          <p:cNvSpPr>
            <a:spLocks noGrp="1"/>
          </p:cNvSpPr>
          <p:nvPr>
            <p:ph type="pic" sz="quarter" idx="16"/>
          </p:nvPr>
        </p:nvSpPr>
        <p:spPr>
          <a:xfrm>
            <a:off x="18287998" y="2743203"/>
            <a:ext cx="4572000" cy="4572000"/>
          </a:xfrm>
          <a:prstGeom prst="rect">
            <a:avLst/>
          </a:prstGeom>
          <a:solidFill>
            <a:schemeClr val="bg2">
              <a:lumMod val="90000"/>
            </a:schemeClr>
          </a:solidFill>
        </p:spPr>
      </p:sp>
      <p:sp>
        <p:nvSpPr>
          <p:cNvPr id="10" name="Picture Placeholder 18"/>
          <p:cNvSpPr>
            <a:spLocks noGrp="1"/>
          </p:cNvSpPr>
          <p:nvPr>
            <p:ph type="pic" sz="quarter" idx="18"/>
          </p:nvPr>
        </p:nvSpPr>
        <p:spPr>
          <a:xfrm>
            <a:off x="9143998" y="2743203"/>
            <a:ext cx="4572000" cy="4572000"/>
          </a:xfrm>
          <a:prstGeom prst="rect">
            <a:avLst/>
          </a:prstGeom>
          <a:solidFill>
            <a:schemeClr val="bg2">
              <a:lumMod val="90000"/>
            </a:schemeClr>
          </a:solidFill>
        </p:spPr>
      </p:sp>
    </p:spTree>
    <p:extLst>
      <p:ext uri="{BB962C8B-B14F-4D97-AF65-F5344CB8AC3E}">
        <p14:creationId xmlns:p14="http://schemas.microsoft.com/office/powerpoint/2010/main" val="6182541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Holder 16">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https://github.com/Pooret/Predicting-Executive-Stock-Movements</a:t>
            </a:r>
          </a:p>
        </p:txBody>
      </p:sp>
      <p:sp>
        <p:nvSpPr>
          <p:cNvPr id="9" name="Slide Number Placeholder 8"/>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3"/>
          <p:cNvSpPr>
            <a:spLocks noGrp="1"/>
          </p:cNvSpPr>
          <p:nvPr>
            <p:ph type="pic" sz="quarter" idx="13"/>
          </p:nvPr>
        </p:nvSpPr>
        <p:spPr>
          <a:xfrm>
            <a:off x="0" y="0"/>
            <a:ext cx="22860000" cy="8229600"/>
          </a:xfrm>
          <a:prstGeom prst="rect">
            <a:avLst/>
          </a:prstGeom>
          <a:solidFill>
            <a:schemeClr val="bg2">
              <a:lumMod val="90000"/>
            </a:schemeClr>
          </a:solidFill>
        </p:spPr>
      </p:sp>
    </p:spTree>
    <p:extLst>
      <p:ext uri="{BB962C8B-B14F-4D97-AF65-F5344CB8AC3E}">
        <p14:creationId xmlns:p14="http://schemas.microsoft.com/office/powerpoint/2010/main" val="2662256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Holder 01">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https://github.com/Pooret/Predicting-Executive-Stock-Movements</a:t>
            </a:r>
          </a:p>
        </p:txBody>
      </p:sp>
      <p:sp>
        <p:nvSpPr>
          <p:cNvPr id="6" name="Slide Number Placeholder 5"/>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3"/>
          <p:cNvSpPr>
            <a:spLocks noGrp="1"/>
          </p:cNvSpPr>
          <p:nvPr>
            <p:ph type="pic" sz="quarter" idx="13"/>
          </p:nvPr>
        </p:nvSpPr>
        <p:spPr>
          <a:xfrm>
            <a:off x="0" y="1828801"/>
            <a:ext cx="11430000" cy="9144000"/>
          </a:xfrm>
          <a:prstGeom prst="rect">
            <a:avLst/>
          </a:prstGeom>
          <a:solidFill>
            <a:schemeClr val="bg2">
              <a:lumMod val="90000"/>
            </a:schemeClr>
          </a:solidFill>
        </p:spPr>
      </p:sp>
    </p:spTree>
    <p:extLst>
      <p:ext uri="{BB962C8B-B14F-4D97-AF65-F5344CB8AC3E}">
        <p14:creationId xmlns:p14="http://schemas.microsoft.com/office/powerpoint/2010/main" val="696341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Holder 2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3"/>
          <p:cNvSpPr>
            <a:spLocks noGrp="1"/>
          </p:cNvSpPr>
          <p:nvPr>
            <p:ph type="pic" sz="quarter" idx="13"/>
          </p:nvPr>
        </p:nvSpPr>
        <p:spPr>
          <a:xfrm>
            <a:off x="0" y="7315200"/>
            <a:ext cx="22860000" cy="5486400"/>
          </a:xfrm>
          <a:prstGeom prst="rect">
            <a:avLst/>
          </a:prstGeom>
          <a:solidFill>
            <a:schemeClr val="bg2">
              <a:lumMod val="90000"/>
            </a:schemeClr>
          </a:solidFill>
        </p:spPr>
      </p:sp>
    </p:spTree>
    <p:extLst>
      <p:ext uri="{BB962C8B-B14F-4D97-AF65-F5344CB8AC3E}">
        <p14:creationId xmlns:p14="http://schemas.microsoft.com/office/powerpoint/2010/main" val="24528311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Holder 2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3"/>
          <p:cNvSpPr>
            <a:spLocks noGrp="1"/>
          </p:cNvSpPr>
          <p:nvPr>
            <p:ph type="pic" sz="quarter" idx="13"/>
          </p:nvPr>
        </p:nvSpPr>
        <p:spPr>
          <a:xfrm>
            <a:off x="0" y="-9728"/>
            <a:ext cx="22860000" cy="6410528"/>
          </a:xfrm>
          <a:prstGeom prst="rect">
            <a:avLst/>
          </a:prstGeom>
          <a:solidFill>
            <a:schemeClr val="bg2">
              <a:lumMod val="90000"/>
            </a:schemeClr>
          </a:solidFill>
        </p:spPr>
      </p:sp>
    </p:spTree>
    <p:extLst>
      <p:ext uri="{BB962C8B-B14F-4D97-AF65-F5344CB8AC3E}">
        <p14:creationId xmlns:p14="http://schemas.microsoft.com/office/powerpoint/2010/main" val="7172762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Image Holder 2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3"/>
          <p:cNvSpPr>
            <a:spLocks noGrp="1"/>
          </p:cNvSpPr>
          <p:nvPr>
            <p:ph type="pic" sz="quarter" idx="13"/>
          </p:nvPr>
        </p:nvSpPr>
        <p:spPr>
          <a:xfrm>
            <a:off x="0" y="-9728"/>
            <a:ext cx="22860000" cy="4361011"/>
          </a:xfrm>
          <a:prstGeom prst="rect">
            <a:avLst/>
          </a:prstGeom>
          <a:solidFill>
            <a:schemeClr val="bg2">
              <a:lumMod val="90000"/>
            </a:schemeClr>
          </a:solidFill>
        </p:spPr>
      </p:sp>
    </p:spTree>
    <p:extLst>
      <p:ext uri="{BB962C8B-B14F-4D97-AF65-F5344CB8AC3E}">
        <p14:creationId xmlns:p14="http://schemas.microsoft.com/office/powerpoint/2010/main" val="28192014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mage Holder 2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3"/>
          <p:cNvSpPr>
            <a:spLocks noGrp="1"/>
          </p:cNvSpPr>
          <p:nvPr>
            <p:ph type="pic" sz="quarter" idx="13"/>
          </p:nvPr>
        </p:nvSpPr>
        <p:spPr>
          <a:xfrm>
            <a:off x="0" y="-9728"/>
            <a:ext cx="22860000" cy="10543616"/>
          </a:xfrm>
          <a:prstGeom prst="rect">
            <a:avLst/>
          </a:prstGeom>
          <a:solidFill>
            <a:schemeClr val="bg2">
              <a:lumMod val="90000"/>
            </a:schemeClr>
          </a:solidFill>
        </p:spPr>
      </p:sp>
    </p:spTree>
    <p:extLst>
      <p:ext uri="{BB962C8B-B14F-4D97-AF65-F5344CB8AC3E}">
        <p14:creationId xmlns:p14="http://schemas.microsoft.com/office/powerpoint/2010/main" val="24943255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Holder 27">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3"/>
          <p:cNvSpPr>
            <a:spLocks noGrp="1"/>
          </p:cNvSpPr>
          <p:nvPr>
            <p:ph type="pic" sz="quarter" idx="13"/>
          </p:nvPr>
        </p:nvSpPr>
        <p:spPr>
          <a:xfrm>
            <a:off x="0" y="0"/>
            <a:ext cx="11430000" cy="12801600"/>
          </a:xfrm>
          <a:prstGeom prst="rect">
            <a:avLst/>
          </a:prstGeom>
          <a:solidFill>
            <a:schemeClr val="bg2">
              <a:lumMod val="90000"/>
            </a:schemeClr>
          </a:solidFill>
        </p:spPr>
      </p:sp>
    </p:spTree>
    <p:extLst>
      <p:ext uri="{BB962C8B-B14F-4D97-AF65-F5344CB8AC3E}">
        <p14:creationId xmlns:p14="http://schemas.microsoft.com/office/powerpoint/2010/main" val="8607184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Image Holder 27">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3"/>
          <p:cNvSpPr>
            <a:spLocks noGrp="1"/>
          </p:cNvSpPr>
          <p:nvPr>
            <p:ph type="pic" sz="quarter" idx="13"/>
          </p:nvPr>
        </p:nvSpPr>
        <p:spPr>
          <a:xfrm>
            <a:off x="0" y="0"/>
            <a:ext cx="8741664" cy="12801600"/>
          </a:xfrm>
          <a:prstGeom prst="rect">
            <a:avLst/>
          </a:prstGeom>
          <a:solidFill>
            <a:schemeClr val="bg2">
              <a:lumMod val="90000"/>
            </a:schemeClr>
          </a:solidFill>
        </p:spPr>
      </p:sp>
      <p:sp>
        <p:nvSpPr>
          <p:cNvPr id="6" name="Picture Placeholder 18"/>
          <p:cNvSpPr>
            <a:spLocks noGrp="1"/>
          </p:cNvSpPr>
          <p:nvPr>
            <p:ph type="pic" sz="quarter" idx="14"/>
          </p:nvPr>
        </p:nvSpPr>
        <p:spPr>
          <a:xfrm>
            <a:off x="6711696" y="4370832"/>
            <a:ext cx="4059936" cy="4059936"/>
          </a:xfrm>
          <a:prstGeom prst="ellipse">
            <a:avLst/>
          </a:prstGeom>
          <a:solidFill>
            <a:schemeClr val="bg2">
              <a:lumMod val="90000"/>
            </a:schemeClr>
          </a:solidFill>
        </p:spPr>
      </p:sp>
    </p:spTree>
    <p:extLst>
      <p:ext uri="{BB962C8B-B14F-4D97-AF65-F5344CB8AC3E}">
        <p14:creationId xmlns:p14="http://schemas.microsoft.com/office/powerpoint/2010/main" val="5491794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Holder 28">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3"/>
          <p:cNvSpPr>
            <a:spLocks noGrp="1"/>
          </p:cNvSpPr>
          <p:nvPr>
            <p:ph type="pic" sz="quarter" idx="13"/>
          </p:nvPr>
        </p:nvSpPr>
        <p:spPr>
          <a:xfrm>
            <a:off x="0" y="0"/>
            <a:ext cx="22860000" cy="12801600"/>
          </a:xfrm>
          <a:prstGeom prst="rect">
            <a:avLst/>
          </a:prstGeom>
          <a:solidFill>
            <a:schemeClr val="bg2">
              <a:lumMod val="90000"/>
            </a:schemeClr>
          </a:solidFill>
        </p:spPr>
      </p:sp>
    </p:spTree>
    <p:extLst>
      <p:ext uri="{BB962C8B-B14F-4D97-AF65-F5344CB8AC3E}">
        <p14:creationId xmlns:p14="http://schemas.microsoft.com/office/powerpoint/2010/main" val="19853525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Holder 29">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3"/>
          <p:cNvSpPr>
            <a:spLocks noGrp="1"/>
          </p:cNvSpPr>
          <p:nvPr>
            <p:ph type="pic" sz="quarter" idx="13"/>
          </p:nvPr>
        </p:nvSpPr>
        <p:spPr>
          <a:xfrm>
            <a:off x="0" y="0"/>
            <a:ext cx="16002000" cy="12801600"/>
          </a:xfrm>
          <a:prstGeom prst="rect">
            <a:avLst/>
          </a:prstGeom>
          <a:solidFill>
            <a:schemeClr val="bg2">
              <a:lumMod val="90000"/>
            </a:schemeClr>
          </a:solidFill>
        </p:spPr>
      </p:sp>
    </p:spTree>
    <p:extLst>
      <p:ext uri="{BB962C8B-B14F-4D97-AF65-F5344CB8AC3E}">
        <p14:creationId xmlns:p14="http://schemas.microsoft.com/office/powerpoint/2010/main" val="5893706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Holder 30">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3"/>
          <p:cNvSpPr>
            <a:spLocks noGrp="1"/>
          </p:cNvSpPr>
          <p:nvPr>
            <p:ph type="pic" sz="quarter" idx="13"/>
          </p:nvPr>
        </p:nvSpPr>
        <p:spPr>
          <a:xfrm>
            <a:off x="1371600" y="4572000"/>
            <a:ext cx="20116800" cy="8229600"/>
          </a:xfrm>
          <a:prstGeom prst="rect">
            <a:avLst/>
          </a:prstGeom>
          <a:solidFill>
            <a:schemeClr val="bg2">
              <a:lumMod val="90000"/>
            </a:schemeClr>
          </a:solidFill>
        </p:spPr>
      </p:sp>
    </p:spTree>
    <p:extLst>
      <p:ext uri="{BB962C8B-B14F-4D97-AF65-F5344CB8AC3E}">
        <p14:creationId xmlns:p14="http://schemas.microsoft.com/office/powerpoint/2010/main" val="3943251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Image Holder 12">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https://github.com/Pooret/Predicting-Executive-Stock-Movements</a:t>
            </a:r>
          </a:p>
        </p:txBody>
      </p:sp>
      <p:sp>
        <p:nvSpPr>
          <p:cNvPr id="7" name="Slide Number Placeholder 6"/>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17"/>
          <p:cNvSpPr>
            <a:spLocks noGrp="1"/>
          </p:cNvSpPr>
          <p:nvPr>
            <p:ph type="pic" sz="quarter" idx="13"/>
          </p:nvPr>
        </p:nvSpPr>
        <p:spPr>
          <a:xfrm>
            <a:off x="6607641" y="2743200"/>
            <a:ext cx="3657600" cy="8229600"/>
          </a:xfrm>
          <a:prstGeom prst="rect">
            <a:avLst/>
          </a:prstGeom>
          <a:solidFill>
            <a:schemeClr val="bg2">
              <a:lumMod val="90000"/>
            </a:schemeClr>
          </a:solidFill>
        </p:spPr>
      </p:sp>
      <p:sp>
        <p:nvSpPr>
          <p:cNvPr id="5" name="Picture Placeholder 18"/>
          <p:cNvSpPr>
            <a:spLocks noGrp="1"/>
          </p:cNvSpPr>
          <p:nvPr>
            <p:ph type="pic" sz="quarter" idx="14"/>
          </p:nvPr>
        </p:nvSpPr>
        <p:spPr>
          <a:xfrm>
            <a:off x="10348693" y="2743200"/>
            <a:ext cx="7398654" cy="8229600"/>
          </a:xfrm>
          <a:prstGeom prst="rect">
            <a:avLst/>
          </a:prstGeom>
          <a:solidFill>
            <a:schemeClr val="bg2">
              <a:lumMod val="90000"/>
            </a:schemeClr>
          </a:solidFill>
        </p:spPr>
      </p:sp>
      <p:sp>
        <p:nvSpPr>
          <p:cNvPr id="9" name="Picture Placeholder 20"/>
          <p:cNvSpPr>
            <a:spLocks noGrp="1"/>
          </p:cNvSpPr>
          <p:nvPr>
            <p:ph type="pic" sz="quarter" idx="16"/>
          </p:nvPr>
        </p:nvSpPr>
        <p:spPr>
          <a:xfrm>
            <a:off x="17830800" y="2743200"/>
            <a:ext cx="3657600" cy="8229600"/>
          </a:xfrm>
          <a:prstGeom prst="rect">
            <a:avLst/>
          </a:prstGeom>
          <a:solidFill>
            <a:schemeClr val="bg2">
              <a:lumMod val="90000"/>
            </a:schemeClr>
          </a:solidFill>
        </p:spPr>
      </p:sp>
    </p:spTree>
    <p:extLst>
      <p:ext uri="{BB962C8B-B14F-4D97-AF65-F5344CB8AC3E}">
        <p14:creationId xmlns:p14="http://schemas.microsoft.com/office/powerpoint/2010/main" val="3083604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Image Holder 01">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https://github.com/Pooret/Predicting-Executive-Stock-Movements</a:t>
            </a:r>
          </a:p>
        </p:txBody>
      </p:sp>
      <p:sp>
        <p:nvSpPr>
          <p:cNvPr id="6" name="Slide Number Placeholder 5"/>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3"/>
          <p:cNvSpPr>
            <a:spLocks noGrp="1"/>
          </p:cNvSpPr>
          <p:nvPr>
            <p:ph type="pic" sz="quarter" idx="13"/>
          </p:nvPr>
        </p:nvSpPr>
        <p:spPr>
          <a:xfrm>
            <a:off x="1" y="1828801"/>
            <a:ext cx="9418320" cy="9144000"/>
          </a:xfrm>
          <a:prstGeom prst="rect">
            <a:avLst/>
          </a:prstGeom>
          <a:solidFill>
            <a:schemeClr val="bg2">
              <a:lumMod val="90000"/>
            </a:schemeClr>
          </a:solidFill>
        </p:spPr>
      </p:sp>
    </p:spTree>
    <p:extLst>
      <p:ext uri="{BB962C8B-B14F-4D97-AF65-F5344CB8AC3E}">
        <p14:creationId xmlns:p14="http://schemas.microsoft.com/office/powerpoint/2010/main" val="6191725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Image Holder 12">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https://github.com/Pooret/Predicting-Executive-Stock-Movements</a:t>
            </a:r>
          </a:p>
        </p:txBody>
      </p:sp>
      <p:sp>
        <p:nvSpPr>
          <p:cNvPr id="7" name="Slide Number Placeholder 6"/>
          <p:cNvSpPr>
            <a:spLocks noGrp="1"/>
          </p:cNvSpPr>
          <p:nvPr>
            <p:ph type="sldNum" sz="quarter" idx="12"/>
          </p:nvPr>
        </p:nvSpPr>
        <p:spPr/>
        <p:txBody>
          <a:bodyPr/>
          <a:lstStyle/>
          <a:p>
            <a:fld id="{56DCFB14-7DA6-44D4-A265-5EB7147727CA}" type="slidenum">
              <a:rPr lang="en-US" smtClean="0"/>
              <a:t>‹#›</a:t>
            </a:fld>
            <a:endParaRPr lang="en-US"/>
          </a:p>
        </p:txBody>
      </p:sp>
      <p:sp>
        <p:nvSpPr>
          <p:cNvPr id="8" name="Picture Placeholder 19"/>
          <p:cNvSpPr>
            <a:spLocks noGrp="1"/>
          </p:cNvSpPr>
          <p:nvPr>
            <p:ph type="pic" sz="quarter" idx="15"/>
          </p:nvPr>
        </p:nvSpPr>
        <p:spPr>
          <a:xfrm>
            <a:off x="14089746" y="2743200"/>
            <a:ext cx="3657600" cy="8229600"/>
          </a:xfrm>
          <a:prstGeom prst="rect">
            <a:avLst/>
          </a:prstGeom>
          <a:solidFill>
            <a:schemeClr val="bg2">
              <a:lumMod val="90000"/>
            </a:schemeClr>
          </a:solidFill>
        </p:spPr>
      </p:sp>
      <p:sp>
        <p:nvSpPr>
          <p:cNvPr id="9" name="Picture Placeholder 20"/>
          <p:cNvSpPr>
            <a:spLocks noGrp="1"/>
          </p:cNvSpPr>
          <p:nvPr>
            <p:ph type="pic" sz="quarter" idx="16"/>
          </p:nvPr>
        </p:nvSpPr>
        <p:spPr>
          <a:xfrm>
            <a:off x="17830800" y="2743200"/>
            <a:ext cx="3657600" cy="8229600"/>
          </a:xfrm>
          <a:prstGeom prst="rect">
            <a:avLst/>
          </a:prstGeom>
          <a:solidFill>
            <a:schemeClr val="bg2">
              <a:lumMod val="90000"/>
            </a:schemeClr>
          </a:solidFill>
        </p:spPr>
      </p:sp>
    </p:spTree>
    <p:extLst>
      <p:ext uri="{BB962C8B-B14F-4D97-AF65-F5344CB8AC3E}">
        <p14:creationId xmlns:p14="http://schemas.microsoft.com/office/powerpoint/2010/main" val="35734398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Holder 38">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31"/>
          <p:cNvSpPr>
            <a:spLocks noGrp="1"/>
          </p:cNvSpPr>
          <p:nvPr>
            <p:ph type="pic" sz="quarter" idx="13"/>
          </p:nvPr>
        </p:nvSpPr>
        <p:spPr>
          <a:xfrm>
            <a:off x="0" y="0"/>
            <a:ext cx="8686800" cy="12801600"/>
          </a:xfrm>
          <a:prstGeom prst="rect">
            <a:avLst/>
          </a:prstGeom>
          <a:solidFill>
            <a:schemeClr val="bg2">
              <a:lumMod val="90000"/>
            </a:schemeClr>
          </a:solidFill>
        </p:spPr>
      </p:sp>
    </p:spTree>
    <p:extLst>
      <p:ext uri="{BB962C8B-B14F-4D97-AF65-F5344CB8AC3E}">
        <p14:creationId xmlns:p14="http://schemas.microsoft.com/office/powerpoint/2010/main" val="5084673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18"/>
          <p:cNvSpPr>
            <a:spLocks noGrp="1"/>
          </p:cNvSpPr>
          <p:nvPr>
            <p:ph type="pic" sz="quarter" idx="13"/>
          </p:nvPr>
        </p:nvSpPr>
        <p:spPr>
          <a:xfrm>
            <a:off x="1496016" y="3718995"/>
            <a:ext cx="3593593" cy="3593592"/>
          </a:xfrm>
          <a:prstGeom prst="ellipse">
            <a:avLst/>
          </a:prstGeom>
          <a:solidFill>
            <a:schemeClr val="bg2">
              <a:lumMod val="90000"/>
            </a:schemeClr>
          </a:solidFill>
        </p:spPr>
      </p:sp>
      <p:sp>
        <p:nvSpPr>
          <p:cNvPr id="6" name="Picture Placeholder 19"/>
          <p:cNvSpPr>
            <a:spLocks noGrp="1"/>
          </p:cNvSpPr>
          <p:nvPr>
            <p:ph type="pic" sz="quarter" idx="14"/>
          </p:nvPr>
        </p:nvSpPr>
        <p:spPr>
          <a:xfrm>
            <a:off x="6963821" y="3718995"/>
            <a:ext cx="3593593" cy="3593592"/>
          </a:xfrm>
          <a:prstGeom prst="ellipse">
            <a:avLst/>
          </a:prstGeom>
          <a:solidFill>
            <a:schemeClr val="bg2">
              <a:lumMod val="90000"/>
            </a:schemeClr>
          </a:solidFill>
        </p:spPr>
      </p:sp>
      <p:sp>
        <p:nvSpPr>
          <p:cNvPr id="7" name="Picture Placeholder 20"/>
          <p:cNvSpPr>
            <a:spLocks noGrp="1"/>
          </p:cNvSpPr>
          <p:nvPr>
            <p:ph type="pic" sz="quarter" idx="15"/>
          </p:nvPr>
        </p:nvSpPr>
        <p:spPr>
          <a:xfrm>
            <a:off x="12431625" y="3718995"/>
            <a:ext cx="3593593" cy="3593592"/>
          </a:xfrm>
          <a:prstGeom prst="ellipse">
            <a:avLst/>
          </a:prstGeom>
          <a:solidFill>
            <a:schemeClr val="bg2">
              <a:lumMod val="90000"/>
            </a:schemeClr>
          </a:solidFill>
        </p:spPr>
      </p:sp>
      <p:sp>
        <p:nvSpPr>
          <p:cNvPr id="8" name="Picture Placeholder 21"/>
          <p:cNvSpPr>
            <a:spLocks noGrp="1"/>
          </p:cNvSpPr>
          <p:nvPr>
            <p:ph type="pic" sz="quarter" idx="16"/>
          </p:nvPr>
        </p:nvSpPr>
        <p:spPr>
          <a:xfrm>
            <a:off x="17899429" y="3718995"/>
            <a:ext cx="3593593" cy="3593592"/>
          </a:xfrm>
          <a:prstGeom prst="ellipse">
            <a:avLst/>
          </a:prstGeom>
          <a:solidFill>
            <a:schemeClr val="bg2">
              <a:lumMod val="90000"/>
            </a:schemeClr>
          </a:solidFill>
        </p:spPr>
      </p:sp>
    </p:spTree>
    <p:extLst>
      <p:ext uri="{BB962C8B-B14F-4D97-AF65-F5344CB8AC3E}">
        <p14:creationId xmlns:p14="http://schemas.microsoft.com/office/powerpoint/2010/main" val="20563408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11"/>
          <p:cNvSpPr>
            <a:spLocks noGrp="1"/>
          </p:cNvSpPr>
          <p:nvPr>
            <p:ph type="pic" sz="quarter" idx="13"/>
          </p:nvPr>
        </p:nvSpPr>
        <p:spPr>
          <a:xfrm>
            <a:off x="1838527" y="3701178"/>
            <a:ext cx="3657600" cy="3657600"/>
          </a:xfrm>
          <a:prstGeom prst="rect">
            <a:avLst/>
          </a:prstGeom>
          <a:solidFill>
            <a:schemeClr val="bg2">
              <a:lumMod val="90000"/>
            </a:schemeClr>
          </a:solidFill>
        </p:spPr>
      </p:sp>
      <p:sp>
        <p:nvSpPr>
          <p:cNvPr id="6" name="Picture Placeholder 12"/>
          <p:cNvSpPr>
            <a:spLocks noGrp="1"/>
          </p:cNvSpPr>
          <p:nvPr>
            <p:ph type="pic" sz="quarter" idx="14"/>
          </p:nvPr>
        </p:nvSpPr>
        <p:spPr>
          <a:xfrm>
            <a:off x="7020127" y="3701178"/>
            <a:ext cx="3657600" cy="3657600"/>
          </a:xfrm>
          <a:prstGeom prst="rect">
            <a:avLst/>
          </a:prstGeom>
          <a:solidFill>
            <a:schemeClr val="bg2">
              <a:lumMod val="90000"/>
            </a:schemeClr>
          </a:solidFill>
        </p:spPr>
      </p:sp>
      <p:sp>
        <p:nvSpPr>
          <p:cNvPr id="7" name="Picture Placeholder 13"/>
          <p:cNvSpPr>
            <a:spLocks noGrp="1"/>
          </p:cNvSpPr>
          <p:nvPr>
            <p:ph type="pic" sz="quarter" idx="15"/>
          </p:nvPr>
        </p:nvSpPr>
        <p:spPr>
          <a:xfrm>
            <a:off x="12201727" y="3701178"/>
            <a:ext cx="3657600" cy="3657600"/>
          </a:xfrm>
          <a:prstGeom prst="rect">
            <a:avLst/>
          </a:prstGeom>
          <a:solidFill>
            <a:schemeClr val="bg2">
              <a:lumMod val="90000"/>
            </a:schemeClr>
          </a:solidFill>
        </p:spPr>
      </p:sp>
      <p:sp>
        <p:nvSpPr>
          <p:cNvPr id="8" name="Picture Placeholder 14"/>
          <p:cNvSpPr>
            <a:spLocks noGrp="1"/>
          </p:cNvSpPr>
          <p:nvPr>
            <p:ph type="pic" sz="quarter" idx="16"/>
          </p:nvPr>
        </p:nvSpPr>
        <p:spPr>
          <a:xfrm>
            <a:off x="17383327" y="3701178"/>
            <a:ext cx="3657600" cy="3657600"/>
          </a:xfrm>
          <a:prstGeom prst="rect">
            <a:avLst/>
          </a:prstGeom>
          <a:solidFill>
            <a:schemeClr val="bg2">
              <a:lumMod val="90000"/>
            </a:schemeClr>
          </a:solidFill>
        </p:spPr>
      </p:sp>
    </p:spTree>
    <p:extLst>
      <p:ext uri="{BB962C8B-B14F-4D97-AF65-F5344CB8AC3E}">
        <p14:creationId xmlns:p14="http://schemas.microsoft.com/office/powerpoint/2010/main" val="5388256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18"/>
          <p:cNvSpPr>
            <a:spLocks noGrp="1"/>
          </p:cNvSpPr>
          <p:nvPr>
            <p:ph type="pic" sz="quarter" idx="13"/>
          </p:nvPr>
        </p:nvSpPr>
        <p:spPr>
          <a:xfrm>
            <a:off x="3222752" y="3698177"/>
            <a:ext cx="6341871" cy="6341872"/>
          </a:xfrm>
          <a:prstGeom prst="ellipse">
            <a:avLst/>
          </a:prstGeom>
          <a:solidFill>
            <a:schemeClr val="bg2">
              <a:lumMod val="90000"/>
            </a:schemeClr>
          </a:solidFill>
        </p:spPr>
      </p:sp>
    </p:spTree>
    <p:extLst>
      <p:ext uri="{BB962C8B-B14F-4D97-AF65-F5344CB8AC3E}">
        <p14:creationId xmlns:p14="http://schemas.microsoft.com/office/powerpoint/2010/main" val="36273558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6" name="Picture Placeholder 18"/>
          <p:cNvSpPr>
            <a:spLocks noGrp="1"/>
          </p:cNvSpPr>
          <p:nvPr>
            <p:ph type="pic" sz="quarter" idx="13"/>
          </p:nvPr>
        </p:nvSpPr>
        <p:spPr>
          <a:xfrm>
            <a:off x="1851152" y="3698178"/>
            <a:ext cx="8134586" cy="6140767"/>
          </a:xfrm>
          <a:prstGeom prst="triangle">
            <a:avLst/>
          </a:prstGeom>
          <a:solidFill>
            <a:schemeClr val="bg2">
              <a:lumMod val="90000"/>
            </a:schemeClr>
          </a:solidFill>
        </p:spPr>
      </p:sp>
    </p:spTree>
    <p:extLst>
      <p:ext uri="{BB962C8B-B14F-4D97-AF65-F5344CB8AC3E}">
        <p14:creationId xmlns:p14="http://schemas.microsoft.com/office/powerpoint/2010/main" val="7954991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18"/>
          <p:cNvSpPr>
            <a:spLocks noGrp="1"/>
          </p:cNvSpPr>
          <p:nvPr>
            <p:ph type="pic" sz="quarter" idx="13"/>
          </p:nvPr>
        </p:nvSpPr>
        <p:spPr>
          <a:xfrm>
            <a:off x="10698886" y="6483091"/>
            <a:ext cx="2779679" cy="2779678"/>
          </a:xfrm>
          <a:prstGeom prst="ellipse">
            <a:avLst/>
          </a:prstGeom>
          <a:solidFill>
            <a:schemeClr val="bg2">
              <a:lumMod val="90000"/>
            </a:schemeClr>
          </a:solidFill>
        </p:spPr>
      </p:sp>
      <p:sp>
        <p:nvSpPr>
          <p:cNvPr id="6" name="Picture Placeholder 19"/>
          <p:cNvSpPr>
            <a:spLocks noGrp="1"/>
          </p:cNvSpPr>
          <p:nvPr>
            <p:ph type="pic" sz="quarter" idx="14"/>
          </p:nvPr>
        </p:nvSpPr>
        <p:spPr>
          <a:xfrm>
            <a:off x="16166689" y="6483091"/>
            <a:ext cx="2779679" cy="2779678"/>
          </a:xfrm>
          <a:prstGeom prst="ellipse">
            <a:avLst/>
          </a:prstGeom>
          <a:solidFill>
            <a:schemeClr val="bg2">
              <a:lumMod val="90000"/>
            </a:schemeClr>
          </a:solidFill>
        </p:spPr>
      </p:sp>
      <p:sp>
        <p:nvSpPr>
          <p:cNvPr id="7" name="Picture Placeholder 20"/>
          <p:cNvSpPr>
            <a:spLocks noGrp="1"/>
          </p:cNvSpPr>
          <p:nvPr>
            <p:ph type="pic" sz="quarter" idx="15"/>
          </p:nvPr>
        </p:nvSpPr>
        <p:spPr>
          <a:xfrm>
            <a:off x="10698886" y="2114273"/>
            <a:ext cx="2779679" cy="2779678"/>
          </a:xfrm>
          <a:prstGeom prst="ellipse">
            <a:avLst/>
          </a:prstGeom>
          <a:solidFill>
            <a:schemeClr val="bg2">
              <a:lumMod val="90000"/>
            </a:schemeClr>
          </a:solidFill>
        </p:spPr>
      </p:sp>
      <p:sp>
        <p:nvSpPr>
          <p:cNvPr id="8" name="Picture Placeholder 21"/>
          <p:cNvSpPr>
            <a:spLocks noGrp="1"/>
          </p:cNvSpPr>
          <p:nvPr>
            <p:ph type="pic" sz="quarter" idx="16"/>
          </p:nvPr>
        </p:nvSpPr>
        <p:spPr>
          <a:xfrm>
            <a:off x="16166689" y="2114273"/>
            <a:ext cx="2779679" cy="2779678"/>
          </a:xfrm>
          <a:prstGeom prst="ellipse">
            <a:avLst/>
          </a:prstGeom>
          <a:solidFill>
            <a:schemeClr val="bg2">
              <a:lumMod val="90000"/>
            </a:schemeClr>
          </a:solidFill>
        </p:spPr>
      </p:sp>
    </p:spTree>
    <p:extLst>
      <p:ext uri="{BB962C8B-B14F-4D97-AF65-F5344CB8AC3E}">
        <p14:creationId xmlns:p14="http://schemas.microsoft.com/office/powerpoint/2010/main" val="253111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3"/>
          <p:cNvSpPr>
            <a:spLocks noGrp="1"/>
          </p:cNvSpPr>
          <p:nvPr>
            <p:ph type="pic" sz="quarter" idx="13"/>
          </p:nvPr>
        </p:nvSpPr>
        <p:spPr>
          <a:xfrm>
            <a:off x="10553700" y="1810512"/>
            <a:ext cx="6400800" cy="9155589"/>
          </a:xfrm>
          <a:prstGeom prst="rect">
            <a:avLst/>
          </a:prstGeom>
          <a:solidFill>
            <a:schemeClr val="bg2">
              <a:lumMod val="90000"/>
            </a:schemeClr>
          </a:solidFill>
        </p:spPr>
      </p:sp>
    </p:spTree>
    <p:extLst>
      <p:ext uri="{BB962C8B-B14F-4D97-AF65-F5344CB8AC3E}">
        <p14:creationId xmlns:p14="http://schemas.microsoft.com/office/powerpoint/2010/main" val="11338175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20"/>
          <p:cNvSpPr>
            <a:spLocks noGrp="1"/>
          </p:cNvSpPr>
          <p:nvPr>
            <p:ph type="pic" sz="quarter" idx="13"/>
          </p:nvPr>
        </p:nvSpPr>
        <p:spPr>
          <a:xfrm>
            <a:off x="1814490" y="3208688"/>
            <a:ext cx="9336023" cy="5239512"/>
          </a:xfrm>
          <a:prstGeom prst="rect">
            <a:avLst/>
          </a:prstGeom>
          <a:solidFill>
            <a:schemeClr val="bg2">
              <a:lumMod val="90000"/>
            </a:schemeClr>
          </a:solidFill>
        </p:spPr>
      </p:sp>
    </p:spTree>
    <p:extLst>
      <p:ext uri="{BB962C8B-B14F-4D97-AF65-F5344CB8AC3E}">
        <p14:creationId xmlns:p14="http://schemas.microsoft.com/office/powerpoint/2010/main" val="17100209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34"/>
          <p:cNvSpPr>
            <a:spLocks noGrp="1"/>
          </p:cNvSpPr>
          <p:nvPr>
            <p:ph type="pic" sz="quarter" idx="16"/>
          </p:nvPr>
        </p:nvSpPr>
        <p:spPr>
          <a:xfrm>
            <a:off x="8812242" y="3459728"/>
            <a:ext cx="5047488" cy="6757416"/>
          </a:xfrm>
          <a:prstGeom prst="rect">
            <a:avLst/>
          </a:prstGeom>
          <a:solidFill>
            <a:schemeClr val="bg2">
              <a:lumMod val="90000"/>
            </a:schemeClr>
          </a:solidFill>
        </p:spPr>
      </p:sp>
    </p:spTree>
    <p:extLst>
      <p:ext uri="{BB962C8B-B14F-4D97-AF65-F5344CB8AC3E}">
        <p14:creationId xmlns:p14="http://schemas.microsoft.com/office/powerpoint/2010/main" val="1909238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Holder 06">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https://github.com/Pooret/Predicting-Executive-Stock-Movements</a:t>
            </a:r>
          </a:p>
        </p:txBody>
      </p:sp>
      <p:sp>
        <p:nvSpPr>
          <p:cNvPr id="9" name="Slide Number Placeholder 8"/>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12"/>
          <p:cNvSpPr>
            <a:spLocks noGrp="1"/>
          </p:cNvSpPr>
          <p:nvPr>
            <p:ph type="pic" sz="quarter" idx="15"/>
          </p:nvPr>
        </p:nvSpPr>
        <p:spPr>
          <a:xfrm>
            <a:off x="10058400" y="0"/>
            <a:ext cx="6400800" cy="12801600"/>
          </a:xfrm>
          <a:prstGeom prst="rect">
            <a:avLst/>
          </a:prstGeom>
          <a:solidFill>
            <a:schemeClr val="bg2">
              <a:lumMod val="90000"/>
            </a:schemeClr>
          </a:solidFill>
        </p:spPr>
      </p:sp>
      <p:sp>
        <p:nvSpPr>
          <p:cNvPr id="5" name="Picture Placeholder 13"/>
          <p:cNvSpPr>
            <a:spLocks noGrp="1"/>
          </p:cNvSpPr>
          <p:nvPr>
            <p:ph type="pic" sz="quarter" idx="16"/>
          </p:nvPr>
        </p:nvSpPr>
        <p:spPr>
          <a:xfrm>
            <a:off x="16459200" y="0"/>
            <a:ext cx="6400800" cy="12801600"/>
          </a:xfrm>
          <a:prstGeom prst="rect">
            <a:avLst/>
          </a:prstGeom>
          <a:solidFill>
            <a:schemeClr val="bg2">
              <a:lumMod val="90000"/>
            </a:schemeClr>
          </a:solidFill>
        </p:spPr>
      </p:sp>
    </p:spTree>
    <p:extLst>
      <p:ext uri="{BB962C8B-B14F-4D97-AF65-F5344CB8AC3E}">
        <p14:creationId xmlns:p14="http://schemas.microsoft.com/office/powerpoint/2010/main" val="39662262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40"/>
          <p:cNvSpPr>
            <a:spLocks noGrp="1"/>
          </p:cNvSpPr>
          <p:nvPr>
            <p:ph type="pic" sz="quarter" idx="16"/>
          </p:nvPr>
        </p:nvSpPr>
        <p:spPr>
          <a:xfrm>
            <a:off x="2818458" y="3191789"/>
            <a:ext cx="8275320" cy="5202936"/>
          </a:xfrm>
          <a:prstGeom prst="rect">
            <a:avLst/>
          </a:prstGeom>
          <a:solidFill>
            <a:schemeClr val="bg2">
              <a:lumMod val="90000"/>
            </a:schemeClr>
          </a:solidFill>
        </p:spPr>
      </p:sp>
    </p:spTree>
    <p:extLst>
      <p:ext uri="{BB962C8B-B14F-4D97-AF65-F5344CB8AC3E}">
        <p14:creationId xmlns:p14="http://schemas.microsoft.com/office/powerpoint/2010/main" val="41089613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35"/>
          <p:cNvSpPr>
            <a:spLocks noGrp="1"/>
          </p:cNvSpPr>
          <p:nvPr>
            <p:ph type="pic" sz="quarter" idx="13"/>
          </p:nvPr>
        </p:nvSpPr>
        <p:spPr>
          <a:xfrm>
            <a:off x="13183557" y="3131611"/>
            <a:ext cx="7168896" cy="4507992"/>
          </a:xfrm>
          <a:prstGeom prst="rect">
            <a:avLst/>
          </a:prstGeom>
          <a:solidFill>
            <a:schemeClr val="bg2">
              <a:lumMod val="90000"/>
            </a:schemeClr>
          </a:solidFill>
        </p:spPr>
      </p:sp>
    </p:spTree>
    <p:extLst>
      <p:ext uri="{BB962C8B-B14F-4D97-AF65-F5344CB8AC3E}">
        <p14:creationId xmlns:p14="http://schemas.microsoft.com/office/powerpoint/2010/main" val="31778866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4"/>
          <p:cNvSpPr>
            <a:spLocks noGrp="1"/>
          </p:cNvSpPr>
          <p:nvPr>
            <p:ph type="pic" sz="quarter" idx="13"/>
          </p:nvPr>
        </p:nvSpPr>
        <p:spPr>
          <a:xfrm>
            <a:off x="7373364" y="3064879"/>
            <a:ext cx="8210346" cy="4970167"/>
          </a:xfrm>
          <a:prstGeom prst="rect">
            <a:avLst/>
          </a:prstGeom>
          <a:solidFill>
            <a:schemeClr val="bg2">
              <a:lumMod val="90000"/>
            </a:schemeClr>
          </a:solidFill>
        </p:spPr>
      </p:sp>
    </p:spTree>
    <p:extLst>
      <p:ext uri="{BB962C8B-B14F-4D97-AF65-F5344CB8AC3E}">
        <p14:creationId xmlns:p14="http://schemas.microsoft.com/office/powerpoint/2010/main" val="27316259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4"/>
          <p:cNvSpPr>
            <a:spLocks noGrp="1"/>
          </p:cNvSpPr>
          <p:nvPr>
            <p:ph type="pic" sz="quarter" idx="13"/>
          </p:nvPr>
        </p:nvSpPr>
        <p:spPr>
          <a:xfrm>
            <a:off x="10371360" y="3015574"/>
            <a:ext cx="9706530" cy="6206247"/>
          </a:xfrm>
          <a:prstGeom prst="rect">
            <a:avLst/>
          </a:prstGeom>
          <a:solidFill>
            <a:schemeClr val="bg2">
              <a:lumMod val="90000"/>
            </a:schemeClr>
          </a:solidFill>
        </p:spPr>
      </p:sp>
    </p:spTree>
    <p:extLst>
      <p:ext uri="{BB962C8B-B14F-4D97-AF65-F5344CB8AC3E}">
        <p14:creationId xmlns:p14="http://schemas.microsoft.com/office/powerpoint/2010/main" val="14203061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15" name="Рисунок 13"/>
          <p:cNvSpPr>
            <a:spLocks noGrp="1"/>
          </p:cNvSpPr>
          <p:nvPr>
            <p:ph type="pic" sz="quarter" idx="64"/>
          </p:nvPr>
        </p:nvSpPr>
        <p:spPr>
          <a:xfrm>
            <a:off x="9517225" y="2760486"/>
            <a:ext cx="3825550" cy="6756884"/>
          </a:xfrm>
          <a:prstGeom prst="rect">
            <a:avLst/>
          </a:prstGeom>
          <a:noFill/>
          <a:ln w="3175">
            <a:noFill/>
          </a:ln>
        </p:spPr>
        <p:txBody>
          <a:bodyPr anchor="ctr"/>
          <a:lstStyle>
            <a:lvl1pPr marL="0" indent="0" algn="ctr">
              <a:buNone/>
              <a:defRPr sz="1004" baseline="0"/>
            </a:lvl1pPr>
          </a:lstStyle>
          <a:p>
            <a:endParaRPr lang="en-US" dirty="0"/>
          </a:p>
        </p:txBody>
      </p:sp>
    </p:spTree>
    <p:extLst>
      <p:ext uri="{BB962C8B-B14F-4D97-AF65-F5344CB8AC3E}">
        <p14:creationId xmlns:p14="http://schemas.microsoft.com/office/powerpoint/2010/main" val="37441623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Рисунок 13"/>
          <p:cNvSpPr>
            <a:spLocks noGrp="1"/>
          </p:cNvSpPr>
          <p:nvPr>
            <p:ph type="pic" sz="quarter" idx="64"/>
          </p:nvPr>
        </p:nvSpPr>
        <p:spPr>
          <a:xfrm>
            <a:off x="13773914" y="2760486"/>
            <a:ext cx="3825550" cy="6756884"/>
          </a:xfrm>
          <a:prstGeom prst="rect">
            <a:avLst/>
          </a:prstGeom>
          <a:noFill/>
          <a:ln w="3175">
            <a:noFill/>
          </a:ln>
        </p:spPr>
        <p:txBody>
          <a:bodyPr anchor="ctr"/>
          <a:lstStyle>
            <a:lvl1pPr marL="0" indent="0" algn="ctr">
              <a:buNone/>
              <a:defRPr sz="1004" baseline="0"/>
            </a:lvl1pPr>
          </a:lstStyle>
          <a:p>
            <a:endParaRPr lang="en-US" dirty="0"/>
          </a:p>
        </p:txBody>
      </p:sp>
    </p:spTree>
    <p:extLst>
      <p:ext uri="{BB962C8B-B14F-4D97-AF65-F5344CB8AC3E}">
        <p14:creationId xmlns:p14="http://schemas.microsoft.com/office/powerpoint/2010/main" val="41588907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Tree>
    <p:extLst>
      <p:ext uri="{BB962C8B-B14F-4D97-AF65-F5344CB8AC3E}">
        <p14:creationId xmlns:p14="http://schemas.microsoft.com/office/powerpoint/2010/main" val="8027010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Tree>
    <p:extLst>
      <p:ext uri="{BB962C8B-B14F-4D97-AF65-F5344CB8AC3E}">
        <p14:creationId xmlns:p14="http://schemas.microsoft.com/office/powerpoint/2010/main" val="33438149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Tree>
    <p:extLst>
      <p:ext uri="{BB962C8B-B14F-4D97-AF65-F5344CB8AC3E}">
        <p14:creationId xmlns:p14="http://schemas.microsoft.com/office/powerpoint/2010/main" val="1958446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Holder 07">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https://github.com/Pooret/Predicting-Executive-Stock-Movements</a:t>
            </a:r>
          </a:p>
        </p:txBody>
      </p:sp>
      <p:sp>
        <p:nvSpPr>
          <p:cNvPr id="5" name="Slide Number Placeholder 4"/>
          <p:cNvSpPr>
            <a:spLocks noGrp="1"/>
          </p:cNvSpPr>
          <p:nvPr>
            <p:ph type="sldNum" sz="quarter" idx="12"/>
          </p:nvPr>
        </p:nvSpPr>
        <p:spPr/>
        <p:txBody>
          <a:bodyPr/>
          <a:lstStyle/>
          <a:p>
            <a:fld id="{56DCFB14-7DA6-44D4-A265-5EB7147727CA}" type="slidenum">
              <a:rPr lang="en-US" smtClean="0"/>
              <a:t>‹#›</a:t>
            </a:fld>
            <a:endParaRPr lang="en-US"/>
          </a:p>
        </p:txBody>
      </p:sp>
      <p:sp>
        <p:nvSpPr>
          <p:cNvPr id="6" name="Picture Placeholder 3"/>
          <p:cNvSpPr>
            <a:spLocks noGrp="1"/>
          </p:cNvSpPr>
          <p:nvPr>
            <p:ph type="pic" sz="quarter" idx="13"/>
          </p:nvPr>
        </p:nvSpPr>
        <p:spPr>
          <a:xfrm>
            <a:off x="11451886" y="1828801"/>
            <a:ext cx="10058400" cy="9144000"/>
          </a:xfrm>
          <a:prstGeom prst="rect">
            <a:avLst/>
          </a:prstGeom>
          <a:solidFill>
            <a:schemeClr val="bg2">
              <a:lumMod val="90000"/>
            </a:schemeClr>
          </a:solidFill>
        </p:spPr>
      </p:sp>
    </p:spTree>
    <p:extLst>
      <p:ext uri="{BB962C8B-B14F-4D97-AF65-F5344CB8AC3E}">
        <p14:creationId xmlns:p14="http://schemas.microsoft.com/office/powerpoint/2010/main" val="64229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Holder 08">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11"/>
          <p:cNvSpPr>
            <a:spLocks noGrp="1"/>
          </p:cNvSpPr>
          <p:nvPr>
            <p:ph type="pic" sz="quarter" idx="13"/>
          </p:nvPr>
        </p:nvSpPr>
        <p:spPr>
          <a:xfrm>
            <a:off x="0" y="0"/>
            <a:ext cx="11430000" cy="12801600"/>
          </a:xfrm>
          <a:prstGeom prst="rect">
            <a:avLst/>
          </a:prstGeom>
          <a:solidFill>
            <a:schemeClr val="bg2">
              <a:lumMod val="90000"/>
            </a:schemeClr>
          </a:solidFill>
        </p:spPr>
      </p:sp>
    </p:spTree>
    <p:extLst>
      <p:ext uri="{BB962C8B-B14F-4D97-AF65-F5344CB8AC3E}">
        <p14:creationId xmlns:p14="http://schemas.microsoft.com/office/powerpoint/2010/main" val="142241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Image Holder 08">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11"/>
          <p:cNvSpPr>
            <a:spLocks noGrp="1"/>
          </p:cNvSpPr>
          <p:nvPr>
            <p:ph type="pic" sz="quarter" idx="13"/>
          </p:nvPr>
        </p:nvSpPr>
        <p:spPr>
          <a:xfrm>
            <a:off x="7918704" y="0"/>
            <a:ext cx="7022593" cy="12801600"/>
          </a:xfrm>
          <a:prstGeom prst="rect">
            <a:avLst/>
          </a:prstGeom>
          <a:solidFill>
            <a:schemeClr val="bg2">
              <a:lumMod val="90000"/>
            </a:schemeClr>
          </a:solidFill>
        </p:spPr>
      </p:sp>
    </p:spTree>
    <p:extLst>
      <p:ext uri="{BB962C8B-B14F-4D97-AF65-F5344CB8AC3E}">
        <p14:creationId xmlns:p14="http://schemas.microsoft.com/office/powerpoint/2010/main" val="1837587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38"/>
          <p:cNvSpPr>
            <a:spLocks noGrp="1"/>
          </p:cNvSpPr>
          <p:nvPr>
            <p:ph type="pic" sz="quarter" idx="13"/>
          </p:nvPr>
        </p:nvSpPr>
        <p:spPr>
          <a:xfrm>
            <a:off x="1" y="6400800"/>
            <a:ext cx="9649838" cy="4572000"/>
          </a:xfrm>
          <a:prstGeom prst="rect">
            <a:avLst/>
          </a:prstGeom>
          <a:solidFill>
            <a:schemeClr val="bg2">
              <a:lumMod val="90000"/>
            </a:schemeClr>
          </a:solidFill>
        </p:spPr>
      </p:sp>
    </p:spTree>
    <p:extLst>
      <p:ext uri="{BB962C8B-B14F-4D97-AF65-F5344CB8AC3E}">
        <p14:creationId xmlns:p14="http://schemas.microsoft.com/office/powerpoint/2010/main" val="1126921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36"/>
          <p:cNvSpPr>
            <a:spLocks noGrp="1"/>
          </p:cNvSpPr>
          <p:nvPr>
            <p:ph type="pic" sz="quarter" idx="13"/>
          </p:nvPr>
        </p:nvSpPr>
        <p:spPr>
          <a:xfrm>
            <a:off x="0" y="0"/>
            <a:ext cx="7005332" cy="11887200"/>
          </a:xfrm>
          <a:prstGeom prst="rect">
            <a:avLst/>
          </a:prstGeom>
          <a:solidFill>
            <a:schemeClr val="bg2">
              <a:lumMod val="90000"/>
            </a:schemeClr>
          </a:solidFill>
        </p:spPr>
      </p:sp>
    </p:spTree>
    <p:extLst>
      <p:ext uri="{BB962C8B-B14F-4D97-AF65-F5344CB8AC3E}">
        <p14:creationId xmlns:p14="http://schemas.microsoft.com/office/powerpoint/2010/main" val="84996309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3183557" y="11871419"/>
            <a:ext cx="7715250" cy="681567"/>
          </a:xfrm>
          <a:prstGeom prst="rect">
            <a:avLst/>
          </a:prstGeom>
        </p:spPr>
        <p:txBody>
          <a:bodyPr vert="horz" lIns="91440" tIns="45720" rIns="91440" bIns="45720" rtlCol="0" anchor="ctr"/>
          <a:lstStyle>
            <a:lvl1pPr algn="r">
              <a:defRPr sz="1800">
                <a:solidFill>
                  <a:schemeClr val="tx1">
                    <a:lumMod val="65000"/>
                    <a:lumOff val="35000"/>
                  </a:schemeClr>
                </a:solidFill>
                <a:latin typeface="Roboto Light" panose="02000000000000000000" pitchFamily="2" charset="0"/>
                <a:ea typeface="Roboto Light" panose="02000000000000000000" pitchFamily="2" charset="0"/>
              </a:defRPr>
            </a:lvl1pPr>
          </a:lstStyle>
          <a:p>
            <a:r>
              <a:rPr lang="en-US"/>
              <a:t>https://github.com/Pooret/Predicting-Executive-Stock-Movements</a:t>
            </a:r>
          </a:p>
        </p:txBody>
      </p:sp>
      <p:sp>
        <p:nvSpPr>
          <p:cNvPr id="6" name="Slide Number Placeholder 5"/>
          <p:cNvSpPr>
            <a:spLocks noGrp="1"/>
          </p:cNvSpPr>
          <p:nvPr>
            <p:ph type="sldNum" sz="quarter" idx="4"/>
          </p:nvPr>
        </p:nvSpPr>
        <p:spPr>
          <a:xfrm>
            <a:off x="16481086" y="11871419"/>
            <a:ext cx="5143500" cy="681567"/>
          </a:xfrm>
          <a:prstGeom prst="rect">
            <a:avLst/>
          </a:prstGeom>
        </p:spPr>
        <p:txBody>
          <a:bodyPr vert="horz" lIns="91440" tIns="45720" rIns="91440" bIns="45720" rtlCol="0" anchor="ctr"/>
          <a:lstStyle>
            <a:lvl1pPr algn="r">
              <a:defRPr sz="1800">
                <a:solidFill>
                  <a:schemeClr val="tx1">
                    <a:lumMod val="65000"/>
                    <a:lumOff val="35000"/>
                  </a:schemeClr>
                </a:solidFill>
                <a:latin typeface="Roboto Light" panose="02000000000000000000" pitchFamily="2" charset="0"/>
                <a:ea typeface="Roboto Light" panose="02000000000000000000" pitchFamily="2" charset="0"/>
              </a:defRPr>
            </a:lvl1pPr>
          </a:lstStyle>
          <a:p>
            <a:fld id="{56DCFB14-7DA6-44D4-A265-5EB7147727CA}" type="slidenum">
              <a:rPr lang="en-US" smtClean="0"/>
              <a:pPr/>
              <a:t>‹#›</a:t>
            </a:fld>
            <a:endParaRPr lang="en-US"/>
          </a:p>
        </p:txBody>
      </p:sp>
      <p:sp>
        <p:nvSpPr>
          <p:cNvPr id="7" name="TextBox 6"/>
          <p:cNvSpPr txBox="1"/>
          <p:nvPr userDrawn="1"/>
        </p:nvSpPr>
        <p:spPr>
          <a:xfrm>
            <a:off x="1281063" y="11906656"/>
            <a:ext cx="3211135" cy="646331"/>
          </a:xfrm>
          <a:prstGeom prst="rect">
            <a:avLst/>
          </a:prstGeom>
          <a:noFill/>
        </p:spPr>
        <p:txBody>
          <a:bodyPr wrap="none" rtlCol="0">
            <a:spAutoFit/>
          </a:bodyPr>
          <a:lstStyle/>
          <a:p>
            <a:r>
              <a:rPr lang="en-US" sz="3600">
                <a:solidFill>
                  <a:schemeClr val="tx1">
                    <a:lumMod val="65000"/>
                    <a:lumOff val="35000"/>
                  </a:schemeClr>
                </a:solidFill>
                <a:latin typeface="Roboto Light" panose="02000000000000000000" pitchFamily="2" charset="0"/>
                <a:ea typeface="Roboto Light" panose="02000000000000000000" pitchFamily="2" charset="0"/>
              </a:rPr>
              <a:t>Bara</a:t>
            </a:r>
            <a:r>
              <a:rPr lang="en-US" sz="1800">
                <a:solidFill>
                  <a:schemeClr val="tx1">
                    <a:lumMod val="65000"/>
                    <a:lumOff val="35000"/>
                  </a:schemeClr>
                </a:solidFill>
                <a:latin typeface="Roboto Light" panose="02000000000000000000" pitchFamily="2" charset="0"/>
                <a:ea typeface="Roboto Light" panose="02000000000000000000" pitchFamily="2" charset="0"/>
              </a:rPr>
              <a:t> Business Company</a:t>
            </a:r>
          </a:p>
        </p:txBody>
      </p:sp>
      <p:cxnSp>
        <p:nvCxnSpPr>
          <p:cNvPr id="8" name="Straight Connector 7"/>
          <p:cNvCxnSpPr/>
          <p:nvPr userDrawn="1"/>
        </p:nvCxnSpPr>
        <p:spPr>
          <a:xfrm>
            <a:off x="21034993" y="11968693"/>
            <a:ext cx="0" cy="45720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22322"/>
      </p:ext>
    </p:extLst>
  </p:cSld>
  <p:clrMap bg1="lt1" tx1="dk1" bg2="lt2" tx2="dk2" accent1="accent1" accent2="accent2" accent3="accent3" accent4="accent4" accent5="accent5" accent6="accent6" hlink="hlink" folHlink="folHlink"/>
  <p:sldLayoutIdLst>
    <p:sldLayoutId id="2147483745" r:id="rId1"/>
    <p:sldLayoutId id="2147483758" r:id="rId2"/>
    <p:sldLayoutId id="2147483798" r:id="rId3"/>
    <p:sldLayoutId id="2147483765" r:id="rId4"/>
    <p:sldLayoutId id="2147483750" r:id="rId5"/>
    <p:sldLayoutId id="2147483751" r:id="rId6"/>
    <p:sldLayoutId id="2147483799" r:id="rId7"/>
    <p:sldLayoutId id="2147483802" r:id="rId8"/>
    <p:sldLayoutId id="2147483800" r:id="rId9"/>
    <p:sldLayoutId id="2147483814" r:id="rId10"/>
    <p:sldLayoutId id="2147483801" r:id="rId11"/>
    <p:sldLayoutId id="2147483752" r:id="rId12"/>
    <p:sldLayoutId id="2147483766" r:id="rId13"/>
    <p:sldLayoutId id="2147483767" r:id="rId14"/>
    <p:sldLayoutId id="2147483759" r:id="rId15"/>
    <p:sldLayoutId id="2147483786" r:id="rId16"/>
    <p:sldLayoutId id="2147483769" r:id="rId17"/>
    <p:sldLayoutId id="2147483770" r:id="rId18"/>
    <p:sldLayoutId id="2147483760" r:id="rId19"/>
    <p:sldLayoutId id="2147483774" r:id="rId20"/>
    <p:sldLayoutId id="2147483777" r:id="rId21"/>
    <p:sldLayoutId id="2147483797" r:id="rId22"/>
    <p:sldLayoutId id="2147483788" r:id="rId23"/>
    <p:sldLayoutId id="2147483781" r:id="rId24"/>
    <p:sldLayoutId id="2147483785" r:id="rId25"/>
    <p:sldLayoutId id="2147483782" r:id="rId26"/>
    <p:sldLayoutId id="2147483783" r:id="rId27"/>
    <p:sldLayoutId id="2147483784" r:id="rId28"/>
    <p:sldLayoutId id="2147483787" r:id="rId29"/>
    <p:sldLayoutId id="2147483789" r:id="rId30"/>
    <p:sldLayoutId id="2147483790" r:id="rId31"/>
    <p:sldLayoutId id="2147483791" r:id="rId32"/>
    <p:sldLayoutId id="2147483792" r:id="rId33"/>
    <p:sldLayoutId id="2147483793" r:id="rId34"/>
    <p:sldLayoutId id="2147483794" r:id="rId35"/>
    <p:sldLayoutId id="2147483795" r:id="rId36"/>
    <p:sldLayoutId id="2147483796" r:id="rId37"/>
    <p:sldLayoutId id="2147483803" r:id="rId38"/>
    <p:sldLayoutId id="2147483804" r:id="rId39"/>
    <p:sldLayoutId id="2147483805" r:id="rId40"/>
    <p:sldLayoutId id="2147483806" r:id="rId41"/>
    <p:sldLayoutId id="2147483807" r:id="rId42"/>
    <p:sldLayoutId id="2147483808" r:id="rId43"/>
    <p:sldLayoutId id="2147483809" r:id="rId44"/>
    <p:sldLayoutId id="2147483810" r:id="rId45"/>
    <p:sldLayoutId id="2147483811" r:id="rId46"/>
    <p:sldLayoutId id="2147483812" r:id="rId47"/>
    <p:sldLayoutId id="2147483813" r:id="rId48"/>
  </p:sldLayoutIdLst>
  <p:hf hdr="0" dt="0"/>
  <p:txStyles>
    <p:titleStyle>
      <a:lvl1pPr algn="l" defTabSz="1706897" rtl="0" eaLnBrk="1" latinLnBrk="0" hangingPunct="1">
        <a:lnSpc>
          <a:spcPct val="90000"/>
        </a:lnSpc>
        <a:spcBef>
          <a:spcPct val="0"/>
        </a:spcBef>
        <a:buNone/>
        <a:defRPr sz="8212" kern="1200">
          <a:solidFill>
            <a:schemeClr val="tx1"/>
          </a:solidFill>
          <a:latin typeface="+mj-lt"/>
          <a:ea typeface="+mj-ea"/>
          <a:cs typeface="+mj-cs"/>
        </a:defRPr>
      </a:lvl1pPr>
    </p:titleStyle>
    <p:bodyStyle>
      <a:lvl1pPr marL="426725" indent="-426725" algn="l" defTabSz="1706897" rtl="0" eaLnBrk="1" latinLnBrk="0" hangingPunct="1">
        <a:lnSpc>
          <a:spcPct val="90000"/>
        </a:lnSpc>
        <a:spcBef>
          <a:spcPts val="1868"/>
        </a:spcBef>
        <a:buFont typeface="Arial" panose="020B0604020202020204" pitchFamily="34" charset="0"/>
        <a:buChar char="•"/>
        <a:defRPr sz="5227" kern="1200">
          <a:solidFill>
            <a:schemeClr val="tx1"/>
          </a:solidFill>
          <a:latin typeface="+mn-lt"/>
          <a:ea typeface="+mn-ea"/>
          <a:cs typeface="+mn-cs"/>
        </a:defRPr>
      </a:lvl1pPr>
      <a:lvl2pPr marL="1280172" indent="-426725" algn="l" defTabSz="1706897" rtl="0" eaLnBrk="1" latinLnBrk="0" hangingPunct="1">
        <a:lnSpc>
          <a:spcPct val="90000"/>
        </a:lnSpc>
        <a:spcBef>
          <a:spcPts val="932"/>
        </a:spcBef>
        <a:buFont typeface="Arial" panose="020B0604020202020204" pitchFamily="34" charset="0"/>
        <a:buChar char="•"/>
        <a:defRPr sz="4480" kern="1200">
          <a:solidFill>
            <a:schemeClr val="tx1"/>
          </a:solidFill>
          <a:latin typeface="+mn-lt"/>
          <a:ea typeface="+mn-ea"/>
          <a:cs typeface="+mn-cs"/>
        </a:defRPr>
      </a:lvl2pPr>
      <a:lvl3pPr marL="2133620" indent="-426725" algn="l" defTabSz="1706897" rtl="0" eaLnBrk="1" latinLnBrk="0" hangingPunct="1">
        <a:lnSpc>
          <a:spcPct val="90000"/>
        </a:lnSpc>
        <a:spcBef>
          <a:spcPts val="932"/>
        </a:spcBef>
        <a:buFont typeface="Arial" panose="020B0604020202020204" pitchFamily="34" charset="0"/>
        <a:buChar char="•"/>
        <a:defRPr sz="3732" kern="1200">
          <a:solidFill>
            <a:schemeClr val="tx1"/>
          </a:solidFill>
          <a:latin typeface="+mn-lt"/>
          <a:ea typeface="+mn-ea"/>
          <a:cs typeface="+mn-cs"/>
        </a:defRPr>
      </a:lvl3pPr>
      <a:lvl4pPr marL="2987069" indent="-426725" algn="l" defTabSz="1706897" rtl="0" eaLnBrk="1" latinLnBrk="0" hangingPunct="1">
        <a:lnSpc>
          <a:spcPct val="90000"/>
        </a:lnSpc>
        <a:spcBef>
          <a:spcPts val="932"/>
        </a:spcBef>
        <a:buFont typeface="Arial" panose="020B0604020202020204" pitchFamily="34" charset="0"/>
        <a:buChar char="•"/>
        <a:defRPr sz="3361" kern="1200">
          <a:solidFill>
            <a:schemeClr val="tx1"/>
          </a:solidFill>
          <a:latin typeface="+mn-lt"/>
          <a:ea typeface="+mn-ea"/>
          <a:cs typeface="+mn-cs"/>
        </a:defRPr>
      </a:lvl4pPr>
      <a:lvl5pPr marL="3840517" indent="-426725" algn="l" defTabSz="1706897" rtl="0" eaLnBrk="1" latinLnBrk="0" hangingPunct="1">
        <a:lnSpc>
          <a:spcPct val="90000"/>
        </a:lnSpc>
        <a:spcBef>
          <a:spcPts val="932"/>
        </a:spcBef>
        <a:buFont typeface="Arial" panose="020B0604020202020204" pitchFamily="34" charset="0"/>
        <a:buChar char="•"/>
        <a:defRPr sz="3361" kern="1200">
          <a:solidFill>
            <a:schemeClr val="tx1"/>
          </a:solidFill>
          <a:latin typeface="+mn-lt"/>
          <a:ea typeface="+mn-ea"/>
          <a:cs typeface="+mn-cs"/>
        </a:defRPr>
      </a:lvl5pPr>
      <a:lvl6pPr marL="4693966" indent="-426725" algn="l" defTabSz="1706897" rtl="0" eaLnBrk="1" latinLnBrk="0" hangingPunct="1">
        <a:lnSpc>
          <a:spcPct val="90000"/>
        </a:lnSpc>
        <a:spcBef>
          <a:spcPts val="932"/>
        </a:spcBef>
        <a:buFont typeface="Arial" panose="020B0604020202020204" pitchFamily="34" charset="0"/>
        <a:buChar char="•"/>
        <a:defRPr sz="3361" kern="1200">
          <a:solidFill>
            <a:schemeClr val="tx1"/>
          </a:solidFill>
          <a:latin typeface="+mn-lt"/>
          <a:ea typeface="+mn-ea"/>
          <a:cs typeface="+mn-cs"/>
        </a:defRPr>
      </a:lvl6pPr>
      <a:lvl7pPr marL="5547415" indent="-426725" algn="l" defTabSz="1706897" rtl="0" eaLnBrk="1" latinLnBrk="0" hangingPunct="1">
        <a:lnSpc>
          <a:spcPct val="90000"/>
        </a:lnSpc>
        <a:spcBef>
          <a:spcPts val="932"/>
        </a:spcBef>
        <a:buFont typeface="Arial" panose="020B0604020202020204" pitchFamily="34" charset="0"/>
        <a:buChar char="•"/>
        <a:defRPr sz="3361" kern="1200">
          <a:solidFill>
            <a:schemeClr val="tx1"/>
          </a:solidFill>
          <a:latin typeface="+mn-lt"/>
          <a:ea typeface="+mn-ea"/>
          <a:cs typeface="+mn-cs"/>
        </a:defRPr>
      </a:lvl7pPr>
      <a:lvl8pPr marL="6400863" indent="-426725" algn="l" defTabSz="1706897" rtl="0" eaLnBrk="1" latinLnBrk="0" hangingPunct="1">
        <a:lnSpc>
          <a:spcPct val="90000"/>
        </a:lnSpc>
        <a:spcBef>
          <a:spcPts val="932"/>
        </a:spcBef>
        <a:buFont typeface="Arial" panose="020B0604020202020204" pitchFamily="34" charset="0"/>
        <a:buChar char="•"/>
        <a:defRPr sz="3361" kern="1200">
          <a:solidFill>
            <a:schemeClr val="tx1"/>
          </a:solidFill>
          <a:latin typeface="+mn-lt"/>
          <a:ea typeface="+mn-ea"/>
          <a:cs typeface="+mn-cs"/>
        </a:defRPr>
      </a:lvl8pPr>
      <a:lvl9pPr marL="7254312" indent="-426725" algn="l" defTabSz="1706897" rtl="0" eaLnBrk="1" latinLnBrk="0" hangingPunct="1">
        <a:lnSpc>
          <a:spcPct val="90000"/>
        </a:lnSpc>
        <a:spcBef>
          <a:spcPts val="932"/>
        </a:spcBef>
        <a:buFont typeface="Arial" panose="020B0604020202020204" pitchFamily="34" charset="0"/>
        <a:buChar char="•"/>
        <a:defRPr sz="3361" kern="1200">
          <a:solidFill>
            <a:schemeClr val="tx1"/>
          </a:solidFill>
          <a:latin typeface="+mn-lt"/>
          <a:ea typeface="+mn-ea"/>
          <a:cs typeface="+mn-cs"/>
        </a:defRPr>
      </a:lvl9pPr>
    </p:bodyStyle>
    <p:otherStyle>
      <a:defPPr>
        <a:defRPr lang="en-US"/>
      </a:defPPr>
      <a:lvl1pPr marL="0" algn="l" defTabSz="1706897" rtl="0" eaLnBrk="1" latinLnBrk="0" hangingPunct="1">
        <a:defRPr sz="3361" kern="1200">
          <a:solidFill>
            <a:schemeClr val="tx1"/>
          </a:solidFill>
          <a:latin typeface="+mn-lt"/>
          <a:ea typeface="+mn-ea"/>
          <a:cs typeface="+mn-cs"/>
        </a:defRPr>
      </a:lvl1pPr>
      <a:lvl2pPr marL="853449" algn="l" defTabSz="1706897" rtl="0" eaLnBrk="1" latinLnBrk="0" hangingPunct="1">
        <a:defRPr sz="3361" kern="1200">
          <a:solidFill>
            <a:schemeClr val="tx1"/>
          </a:solidFill>
          <a:latin typeface="+mn-lt"/>
          <a:ea typeface="+mn-ea"/>
          <a:cs typeface="+mn-cs"/>
        </a:defRPr>
      </a:lvl2pPr>
      <a:lvl3pPr marL="1706897" algn="l" defTabSz="1706897" rtl="0" eaLnBrk="1" latinLnBrk="0" hangingPunct="1">
        <a:defRPr sz="3361" kern="1200">
          <a:solidFill>
            <a:schemeClr val="tx1"/>
          </a:solidFill>
          <a:latin typeface="+mn-lt"/>
          <a:ea typeface="+mn-ea"/>
          <a:cs typeface="+mn-cs"/>
        </a:defRPr>
      </a:lvl3pPr>
      <a:lvl4pPr marL="2560346" algn="l" defTabSz="1706897" rtl="0" eaLnBrk="1" latinLnBrk="0" hangingPunct="1">
        <a:defRPr sz="3361" kern="1200">
          <a:solidFill>
            <a:schemeClr val="tx1"/>
          </a:solidFill>
          <a:latin typeface="+mn-lt"/>
          <a:ea typeface="+mn-ea"/>
          <a:cs typeface="+mn-cs"/>
        </a:defRPr>
      </a:lvl4pPr>
      <a:lvl5pPr marL="3413794" algn="l" defTabSz="1706897" rtl="0" eaLnBrk="1" latinLnBrk="0" hangingPunct="1">
        <a:defRPr sz="3361" kern="1200">
          <a:solidFill>
            <a:schemeClr val="tx1"/>
          </a:solidFill>
          <a:latin typeface="+mn-lt"/>
          <a:ea typeface="+mn-ea"/>
          <a:cs typeface="+mn-cs"/>
        </a:defRPr>
      </a:lvl5pPr>
      <a:lvl6pPr marL="4267243" algn="l" defTabSz="1706897" rtl="0" eaLnBrk="1" latinLnBrk="0" hangingPunct="1">
        <a:defRPr sz="3361" kern="1200">
          <a:solidFill>
            <a:schemeClr val="tx1"/>
          </a:solidFill>
          <a:latin typeface="+mn-lt"/>
          <a:ea typeface="+mn-ea"/>
          <a:cs typeface="+mn-cs"/>
        </a:defRPr>
      </a:lvl6pPr>
      <a:lvl7pPr marL="5120689" algn="l" defTabSz="1706897" rtl="0" eaLnBrk="1" latinLnBrk="0" hangingPunct="1">
        <a:defRPr sz="3361" kern="1200">
          <a:solidFill>
            <a:schemeClr val="tx1"/>
          </a:solidFill>
          <a:latin typeface="+mn-lt"/>
          <a:ea typeface="+mn-ea"/>
          <a:cs typeface="+mn-cs"/>
        </a:defRPr>
      </a:lvl7pPr>
      <a:lvl8pPr marL="5974140" algn="l" defTabSz="1706897" rtl="0" eaLnBrk="1" latinLnBrk="0" hangingPunct="1">
        <a:defRPr sz="3361" kern="1200">
          <a:solidFill>
            <a:schemeClr val="tx1"/>
          </a:solidFill>
          <a:latin typeface="+mn-lt"/>
          <a:ea typeface="+mn-ea"/>
          <a:cs typeface="+mn-cs"/>
        </a:defRPr>
      </a:lvl8pPr>
      <a:lvl9pPr marL="6827588" algn="l" defTabSz="1706897" rtl="0" eaLnBrk="1" latinLnBrk="0" hangingPunct="1">
        <a:defRPr sz="336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3.png"/><Relationship Id="rId4" Type="http://schemas.openxmlformats.org/officeDocument/2006/relationships/image" Target="../media/image13.tiff"/></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hyperlink" Target="https://wccftech.com/tesla-shares-tank-elon-twee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EWKJprUrnPE" TargetMode="External"/><Relationship Id="rId3" Type="http://schemas.openxmlformats.org/officeDocument/2006/relationships/image" Target="../media/image3.png"/><Relationship Id="rId7" Type="http://schemas.openxmlformats.org/officeDocument/2006/relationships/hyperlink" Target="https://www.cnbc.com/2021/01/29/elon-musks-tweets-are-moving-markets.html"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hyperlink" Target="https://www.nytimes.com/2018/08/07/business/tesla-stock-elon-musk-private.html" TargetMode="External"/><Relationship Id="rId5" Type="http://schemas.openxmlformats.org/officeDocument/2006/relationships/hyperlink" Target="https://www.sec.gov/news/press-release/2018-219" TargetMode="External"/><Relationship Id="rId4" Type="http://schemas.openxmlformats.org/officeDocument/2006/relationships/hyperlink" Target="https://www.bbc.com/news/business-52504187" TargetMode="External"/><Relationship Id="rId9" Type="http://schemas.openxmlformats.org/officeDocument/2006/relationships/hyperlink" Target="https://www.cnbc.com/2021/07/12/virgin-galactic-shares-rise-after-successful-branson-flight-paves-wave-for-space-tourism-industry.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5.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40B4E7DB-3CB5-6443-A5EA-0859BEB9649A}"/>
              </a:ext>
            </a:extLst>
          </p:cNvPr>
          <p:cNvPicPr>
            <a:picLocks noGrp="1" noChangeAspect="1"/>
          </p:cNvPicPr>
          <p:nvPr>
            <p:ph type="pic" sz="quarter" idx="13"/>
          </p:nvPr>
        </p:nvPicPr>
        <p:blipFill>
          <a:blip r:embed="rId3">
            <a:extLst>
              <a:ext uri="{BEBA8EAE-BF5A-486C-A8C5-ECC9F3942E4B}">
                <a14:imgProps xmlns:a14="http://schemas.microsoft.com/office/drawing/2010/main">
                  <a14:imgLayer>
                    <a14:imgEffect>
                      <a14:sharpenSoften amount="100000"/>
                    </a14:imgEffect>
                    <a14:imgEffect>
                      <a14:brightnessContrast bright="32000" contrast="35000"/>
                    </a14:imgEffect>
                  </a14:imgLayer>
                </a14:imgProps>
              </a:ext>
              <a:ext uri="{28A0092B-C50C-407E-A947-70E740481C1C}">
                <a14:useLocalDpi xmlns:a14="http://schemas.microsoft.com/office/drawing/2010/main" val="0"/>
              </a:ext>
            </a:extLst>
          </a:blip>
          <a:srcRect t="717" b="717"/>
          <a:stretch>
            <a:fillRect/>
          </a:stretch>
        </p:blipFill>
        <p:spPr>
          <a:xfrm>
            <a:off x="0" y="0"/>
            <a:ext cx="22860000" cy="12801600"/>
          </a:xfrm>
        </p:spPr>
      </p:pic>
      <p:sp>
        <p:nvSpPr>
          <p:cNvPr id="3" name="Slide Number Placeholder 2"/>
          <p:cNvSpPr>
            <a:spLocks noGrp="1"/>
          </p:cNvSpPr>
          <p:nvPr>
            <p:ph type="sldNum" sz="quarter" idx="12"/>
          </p:nvPr>
        </p:nvSpPr>
        <p:spPr/>
        <p:txBody>
          <a:bodyPr/>
          <a:lstStyle/>
          <a:p>
            <a:fld id="{56DCFB14-7DA6-44D4-A265-5EB7147727CA}" type="slidenum">
              <a:rPr lang="en-US" smtClean="0"/>
              <a:t>1</a:t>
            </a:fld>
            <a:endParaRPr lang="en-US" dirty="0"/>
          </a:p>
        </p:txBody>
      </p:sp>
      <p:sp>
        <p:nvSpPr>
          <p:cNvPr id="11" name="Rectangle 10"/>
          <p:cNvSpPr/>
          <p:nvPr/>
        </p:nvSpPr>
        <p:spPr>
          <a:xfrm>
            <a:off x="6466114" y="5350534"/>
            <a:ext cx="9731829" cy="2585323"/>
          </a:xfrm>
          <a:prstGeom prst="rect">
            <a:avLst/>
          </a:prstGeom>
          <a:effectLst>
            <a:softEdge rad="0"/>
          </a:effectLst>
        </p:spPr>
        <p:txBody>
          <a:bodyPr wrap="square">
            <a:spAutoFit/>
          </a:bodyPr>
          <a:lstStyle/>
          <a:p>
            <a:pPr algn="ctr"/>
            <a:r>
              <a:rPr lang="en-US" sz="5400" b="1" dirty="0">
                <a:ln w="6350">
                  <a:solidFill>
                    <a:schemeClr val="bg2"/>
                  </a:solidFill>
                </a:ln>
                <a:solidFill>
                  <a:schemeClr val="tx2"/>
                </a:solidFill>
                <a:latin typeface="Roboto Light" panose="02000000000000000000" pitchFamily="2" charset="0"/>
                <a:ea typeface="Roboto Light" panose="02000000000000000000" pitchFamily="2" charset="0"/>
                <a:cs typeface="Open Sans Light" panose="020B0306030504020204" pitchFamily="34" charset="0"/>
              </a:rPr>
              <a:t>PREDICTING COMPANY STOCK MOVEMENTS WITH EXECUTIVE TWEETS</a:t>
            </a:r>
            <a:endParaRPr lang="en-US" sz="5400" b="1" dirty="0">
              <a:ln w="6350">
                <a:solidFill>
                  <a:schemeClr val="bg2"/>
                </a:solidFill>
              </a:ln>
              <a:solidFill>
                <a:schemeClr val="tx2"/>
              </a:solidFill>
            </a:endParaRPr>
          </a:p>
        </p:txBody>
      </p:sp>
      <p:sp>
        <p:nvSpPr>
          <p:cNvPr id="12" name="Rectangle 11"/>
          <p:cNvSpPr/>
          <p:nvPr/>
        </p:nvSpPr>
        <p:spPr>
          <a:xfrm>
            <a:off x="1293781" y="11305599"/>
            <a:ext cx="6777748" cy="456535"/>
          </a:xfrm>
          <a:prstGeom prst="rect">
            <a:avLst/>
          </a:prstGeom>
        </p:spPr>
        <p:txBody>
          <a:bodyPr wrap="square">
            <a:spAutoFit/>
          </a:bodyPr>
          <a:lstStyle/>
          <a:p>
            <a:pPr>
              <a:lnSpc>
                <a:spcPct val="150000"/>
              </a:lnSpc>
            </a:pPr>
            <a:r>
              <a:rPr lang="en-US" sz="18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Oct 2020</a:t>
            </a:r>
          </a:p>
        </p:txBody>
      </p:sp>
      <p:sp>
        <p:nvSpPr>
          <p:cNvPr id="13" name="TextBox 12"/>
          <p:cNvSpPr txBox="1"/>
          <p:nvPr/>
        </p:nvSpPr>
        <p:spPr>
          <a:xfrm>
            <a:off x="1293781" y="9646939"/>
            <a:ext cx="3724353" cy="923330"/>
          </a:xfrm>
          <a:prstGeom prst="rect">
            <a:avLst/>
          </a:prstGeom>
          <a:noFill/>
        </p:spPr>
        <p:txBody>
          <a:bodyPr wrap="none" rtlCol="0">
            <a:spAutoFit/>
          </a:bodyPr>
          <a:lstStyle/>
          <a:p>
            <a:r>
              <a:rPr lang="en-US" sz="5400" dirty="0">
                <a:solidFill>
                  <a:schemeClr val="tx2"/>
                </a:solidFill>
                <a:latin typeface="Roboto Medium" panose="02000000000000000000" pitchFamily="2" charset="0"/>
                <a:ea typeface="Roboto Medium" panose="02000000000000000000" pitchFamily="2" charset="0"/>
                <a:cs typeface="Roboto Medium" panose="02000000000000000000" pitchFamily="2" charset="0"/>
              </a:rPr>
              <a:t>Tyler Poore</a:t>
            </a:r>
            <a:endParaRPr lang="en-US" sz="3200" dirty="0">
              <a:solidFill>
                <a:schemeClr val="tx2"/>
              </a:solidFill>
              <a:latin typeface="Roboto Medium" panose="02000000000000000000" pitchFamily="2" charset="0"/>
              <a:ea typeface="Roboto Medium" panose="02000000000000000000" pitchFamily="2" charset="0"/>
              <a:cs typeface="Roboto Medium" panose="02000000000000000000" pitchFamily="2" charset="0"/>
            </a:endParaRPr>
          </a:p>
        </p:txBody>
      </p:sp>
      <p:sp>
        <p:nvSpPr>
          <p:cNvPr id="2" name="Footer Placeholder 1"/>
          <p:cNvSpPr>
            <a:spLocks noGrp="1"/>
          </p:cNvSpPr>
          <p:nvPr>
            <p:ph type="ftr" sz="quarter" idx="11"/>
          </p:nvPr>
        </p:nvSpPr>
        <p:spPr/>
        <p:txBody>
          <a:bodyPr/>
          <a:lstStyle/>
          <a:p>
            <a:r>
              <a:rPr lang="en-US" dirty="0"/>
              <a:t>https://</a:t>
            </a:r>
            <a:r>
              <a:rPr lang="en-US" dirty="0" err="1"/>
              <a:t>github.com</a:t>
            </a:r>
            <a:r>
              <a:rPr lang="en-US" dirty="0"/>
              <a:t>/</a:t>
            </a:r>
            <a:r>
              <a:rPr lang="en-US" dirty="0" err="1"/>
              <a:t>Pooret</a:t>
            </a:r>
            <a:r>
              <a:rPr lang="en-US" dirty="0"/>
              <a:t>/Predicting-Executive-Stock-Movements</a:t>
            </a:r>
          </a:p>
        </p:txBody>
      </p:sp>
      <p:sp>
        <p:nvSpPr>
          <p:cNvPr id="8" name="TextBox 7">
            <a:extLst>
              <a:ext uri="{FF2B5EF4-FFF2-40B4-BE49-F238E27FC236}">
                <a16:creationId xmlns:a16="http://schemas.microsoft.com/office/drawing/2014/main" id="{F6FB6452-6EE7-694B-9457-04E55ABECF75}"/>
              </a:ext>
            </a:extLst>
          </p:cNvPr>
          <p:cNvSpPr txBox="1"/>
          <p:nvPr/>
        </p:nvSpPr>
        <p:spPr>
          <a:xfrm>
            <a:off x="1293781" y="10535959"/>
            <a:ext cx="4740400" cy="830997"/>
          </a:xfrm>
          <a:prstGeom prst="rect">
            <a:avLst/>
          </a:prstGeom>
          <a:noFill/>
        </p:spPr>
        <p:txBody>
          <a:bodyPr wrap="none" rtlCol="0">
            <a:spAutoFit/>
          </a:bodyPr>
          <a:lstStyle/>
          <a:p>
            <a:r>
              <a:rPr lang="en-US" sz="4800" dirty="0">
                <a:solidFill>
                  <a:schemeClr val="tx2"/>
                </a:solidFill>
                <a:latin typeface="Roboto Medium" panose="02000000000000000000" pitchFamily="2" charset="0"/>
                <a:ea typeface="Roboto Medium" panose="02000000000000000000" pitchFamily="2" charset="0"/>
                <a:cs typeface="Roboto Medium" panose="02000000000000000000" pitchFamily="2" charset="0"/>
              </a:rPr>
              <a:t>Mentor: Ben Bell</a:t>
            </a:r>
          </a:p>
        </p:txBody>
      </p:sp>
    </p:spTree>
    <p:extLst>
      <p:ext uri="{BB962C8B-B14F-4D97-AF65-F5344CB8AC3E}">
        <p14:creationId xmlns:p14="http://schemas.microsoft.com/office/powerpoint/2010/main" val="3947342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https://github.com/Pooret/Predicting-Executive-Stock-Movements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10</a:t>
            </a:fld>
            <a:endParaRPr lang="en-US"/>
          </a:p>
        </p:txBody>
      </p:sp>
      <p:sp>
        <p:nvSpPr>
          <p:cNvPr id="17" name="Rounded Rectangle 16"/>
          <p:cNvSpPr/>
          <p:nvPr/>
        </p:nvSpPr>
        <p:spPr>
          <a:xfrm>
            <a:off x="1371600" y="6727371"/>
            <a:ext cx="2733471" cy="592711"/>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2"/>
                </a:solidFill>
                <a:latin typeface="Roboto Light" panose="02000000000000000000" pitchFamily="2" charset="0"/>
                <a:ea typeface="Roboto Light" panose="02000000000000000000" pitchFamily="2" charset="0"/>
              </a:rPr>
              <a:t>Target Variables</a:t>
            </a:r>
            <a:endParaRPr lang="en-US" sz="1800" dirty="0">
              <a:solidFill>
                <a:schemeClr val="tx2"/>
              </a:solidFill>
              <a:latin typeface="Roboto Light" panose="02000000000000000000" pitchFamily="2" charset="0"/>
              <a:ea typeface="Roboto Light" panose="02000000000000000000" pitchFamily="2" charset="0"/>
            </a:endParaRPr>
          </a:p>
        </p:txBody>
      </p:sp>
      <p:sp>
        <p:nvSpPr>
          <p:cNvPr id="26" name="TextBox 25"/>
          <p:cNvSpPr txBox="1"/>
          <p:nvPr/>
        </p:nvSpPr>
        <p:spPr>
          <a:xfrm>
            <a:off x="1349375" y="797145"/>
            <a:ext cx="8151590" cy="982513"/>
          </a:xfrm>
          <a:prstGeom prst="rect">
            <a:avLst/>
          </a:prstGeom>
          <a:noFill/>
        </p:spPr>
        <p:txBody>
          <a:bodyPr wrap="non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Data Exploration </a:t>
            </a:r>
            <a:r>
              <a:rPr lang="en-US" sz="4400" b="1" dirty="0">
                <a:solidFill>
                  <a:schemeClr val="accent1"/>
                </a:solidFill>
                <a:latin typeface="Roboto" panose="02000000000000000000" pitchFamily="2" charset="0"/>
                <a:ea typeface="Roboto" panose="02000000000000000000" pitchFamily="2" charset="0"/>
              </a:rPr>
              <a:t>Correlations</a:t>
            </a:r>
          </a:p>
        </p:txBody>
      </p:sp>
      <p:sp>
        <p:nvSpPr>
          <p:cNvPr id="29" name="Rectangle 28"/>
          <p:cNvSpPr/>
          <p:nvPr/>
        </p:nvSpPr>
        <p:spPr>
          <a:xfrm>
            <a:off x="1371603" y="8844985"/>
            <a:ext cx="5905166" cy="1287532"/>
          </a:xfrm>
          <a:prstGeom prst="rect">
            <a:avLst/>
          </a:prstGeom>
        </p:spPr>
        <p:txBody>
          <a:bodyPr wrap="square">
            <a:spAutoFit/>
          </a:bodyPr>
          <a:lstStyle/>
          <a:p>
            <a:pPr>
              <a:lnSpc>
                <a:spcPct val="150000"/>
              </a:lnSpc>
            </a:pPr>
            <a:r>
              <a:rPr lang="en-US" sz="18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The heat color corresponds to </a:t>
            </a:r>
            <a:r>
              <a:rPr lang="en-US" sz="1800" dirty="0" err="1">
                <a:solidFill>
                  <a:schemeClr val="tx2"/>
                </a:solidFill>
                <a:latin typeface="Roboto Light" panose="02000000000000000000" pitchFamily="2" charset="0"/>
                <a:ea typeface="Roboto Light" panose="02000000000000000000" pitchFamily="2" charset="0"/>
                <a:cs typeface="Open Sans Light" panose="020B0306030504020204" pitchFamily="34" charset="0"/>
              </a:rPr>
              <a:t>Pearsons</a:t>
            </a:r>
            <a:r>
              <a:rPr lang="en-US" sz="18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 r correlation value between each feature</a:t>
            </a:r>
          </a:p>
          <a:p>
            <a:pPr>
              <a:lnSpc>
                <a:spcPct val="150000"/>
              </a:lnSpc>
            </a:pPr>
            <a:endPar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p:txBody>
      </p:sp>
      <p:cxnSp>
        <p:nvCxnSpPr>
          <p:cNvPr id="30" name="Straight Connector 29"/>
          <p:cNvCxnSpPr/>
          <p:nvPr/>
        </p:nvCxnSpPr>
        <p:spPr>
          <a:xfrm>
            <a:off x="1488332" y="8635677"/>
            <a:ext cx="914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02B4C59-3330-5B4D-B927-598881309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9221" y="1751456"/>
            <a:ext cx="13497368" cy="10298570"/>
          </a:xfrm>
          <a:prstGeom prst="rect">
            <a:avLst/>
          </a:prstGeom>
        </p:spPr>
      </p:pic>
      <p:sp>
        <p:nvSpPr>
          <p:cNvPr id="6" name="TextBox 5">
            <a:extLst>
              <a:ext uri="{FF2B5EF4-FFF2-40B4-BE49-F238E27FC236}">
                <a16:creationId xmlns:a16="http://schemas.microsoft.com/office/drawing/2014/main" id="{1C986894-BB7C-AB4C-97F6-2674C1D5E81C}"/>
              </a:ext>
            </a:extLst>
          </p:cNvPr>
          <p:cNvSpPr txBox="1"/>
          <p:nvPr/>
        </p:nvSpPr>
        <p:spPr>
          <a:xfrm>
            <a:off x="20897043" y="8217761"/>
            <a:ext cx="1227782" cy="627416"/>
          </a:xfrm>
          <a:prstGeom prst="rect">
            <a:avLst/>
          </a:prstGeom>
          <a:solidFill>
            <a:srgbClr val="292A2E"/>
          </a:solidFill>
        </p:spPr>
        <p:txBody>
          <a:bodyPr wrap="square" rtlCol="0">
            <a:spAutoFit/>
          </a:bodyPr>
          <a:lstStyle/>
          <a:p>
            <a:r>
              <a:rPr lang="en-US" sz="3477" dirty="0"/>
              <a:t>-1.00</a:t>
            </a:r>
          </a:p>
        </p:txBody>
      </p:sp>
      <p:sp>
        <p:nvSpPr>
          <p:cNvPr id="22" name="TextBox 21">
            <a:extLst>
              <a:ext uri="{FF2B5EF4-FFF2-40B4-BE49-F238E27FC236}">
                <a16:creationId xmlns:a16="http://schemas.microsoft.com/office/drawing/2014/main" id="{6D64AEF9-8019-494E-9C30-EC5262C20897}"/>
              </a:ext>
            </a:extLst>
          </p:cNvPr>
          <p:cNvSpPr txBox="1"/>
          <p:nvPr/>
        </p:nvSpPr>
        <p:spPr>
          <a:xfrm>
            <a:off x="20864386" y="5191323"/>
            <a:ext cx="1227782" cy="627416"/>
          </a:xfrm>
          <a:prstGeom prst="rect">
            <a:avLst/>
          </a:prstGeom>
          <a:solidFill>
            <a:srgbClr val="292A2E"/>
          </a:solidFill>
          <a:ln>
            <a:noFill/>
          </a:ln>
        </p:spPr>
        <p:txBody>
          <a:bodyPr wrap="square" rtlCol="0">
            <a:spAutoFit/>
          </a:bodyPr>
          <a:lstStyle/>
          <a:p>
            <a:r>
              <a:rPr lang="en-US" sz="3477" dirty="0"/>
              <a:t>0.0</a:t>
            </a:r>
          </a:p>
        </p:txBody>
      </p:sp>
      <p:sp>
        <p:nvSpPr>
          <p:cNvPr id="23" name="TextBox 22">
            <a:extLst>
              <a:ext uri="{FF2B5EF4-FFF2-40B4-BE49-F238E27FC236}">
                <a16:creationId xmlns:a16="http://schemas.microsoft.com/office/drawing/2014/main" id="{F9EB77CA-F6E8-C949-8673-C52221D38C34}"/>
              </a:ext>
            </a:extLst>
          </p:cNvPr>
          <p:cNvSpPr txBox="1"/>
          <p:nvPr/>
        </p:nvSpPr>
        <p:spPr>
          <a:xfrm>
            <a:off x="20804629" y="2216945"/>
            <a:ext cx="1227782" cy="627416"/>
          </a:xfrm>
          <a:prstGeom prst="rect">
            <a:avLst/>
          </a:prstGeom>
          <a:solidFill>
            <a:srgbClr val="292A2E"/>
          </a:solidFill>
        </p:spPr>
        <p:txBody>
          <a:bodyPr wrap="square" rtlCol="0">
            <a:spAutoFit/>
          </a:bodyPr>
          <a:lstStyle/>
          <a:p>
            <a:r>
              <a:rPr lang="en-US" sz="3477" dirty="0"/>
              <a:t>1.00</a:t>
            </a:r>
          </a:p>
        </p:txBody>
      </p:sp>
      <p:sp>
        <p:nvSpPr>
          <p:cNvPr id="20" name="Rectangle 19">
            <a:extLst>
              <a:ext uri="{FF2B5EF4-FFF2-40B4-BE49-F238E27FC236}">
                <a16:creationId xmlns:a16="http://schemas.microsoft.com/office/drawing/2014/main" id="{33A8BB5C-2807-914A-AA15-6E350485F7A8}"/>
              </a:ext>
            </a:extLst>
          </p:cNvPr>
          <p:cNvSpPr/>
          <p:nvPr/>
        </p:nvSpPr>
        <p:spPr>
          <a:xfrm>
            <a:off x="8588415" y="2383972"/>
            <a:ext cx="8219000" cy="3755571"/>
          </a:xfrm>
          <a:prstGeom prst="rect">
            <a:avLst/>
          </a:prstGeom>
          <a:solidFill>
            <a:srgbClr val="292A2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1" name="Rectangle 20">
            <a:extLst>
              <a:ext uri="{FF2B5EF4-FFF2-40B4-BE49-F238E27FC236}">
                <a16:creationId xmlns:a16="http://schemas.microsoft.com/office/drawing/2014/main" id="{202BBA63-20B3-2742-8C1B-003FF77732CC}"/>
              </a:ext>
            </a:extLst>
          </p:cNvPr>
          <p:cNvSpPr/>
          <p:nvPr/>
        </p:nvSpPr>
        <p:spPr>
          <a:xfrm>
            <a:off x="16784562" y="2383971"/>
            <a:ext cx="3352836" cy="9509218"/>
          </a:xfrm>
          <a:prstGeom prst="rect">
            <a:avLst/>
          </a:prstGeom>
          <a:solidFill>
            <a:srgbClr val="292A2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cxnSp>
        <p:nvCxnSpPr>
          <p:cNvPr id="18" name="Straight Connector 17"/>
          <p:cNvCxnSpPr>
            <a:cxnSpLocks/>
          </p:cNvCxnSpPr>
          <p:nvPr/>
        </p:nvCxnSpPr>
        <p:spPr>
          <a:xfrm>
            <a:off x="4607171" y="7045338"/>
            <a:ext cx="3519955" cy="0"/>
          </a:xfrm>
          <a:prstGeom prst="line">
            <a:avLst/>
          </a:prstGeom>
          <a:ln>
            <a:solidFill>
              <a:schemeClr val="tx2"/>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4A97151-EE16-D649-9D63-0E5D9EF4E4F3}"/>
              </a:ext>
            </a:extLst>
          </p:cNvPr>
          <p:cNvSpPr/>
          <p:nvPr/>
        </p:nvSpPr>
        <p:spPr>
          <a:xfrm>
            <a:off x="1371600" y="3627075"/>
            <a:ext cx="5905168" cy="2308324"/>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Price and move bins are both negatively correlated with the other features in the </a:t>
            </a:r>
            <a:r>
              <a:rPr lang="en-US" sz="3600" dirty="0" err="1">
                <a:solidFill>
                  <a:schemeClr val="tx2"/>
                </a:solidFill>
                <a:latin typeface="Roboto Light" panose="02000000000000000000" pitchFamily="2" charset="0"/>
                <a:ea typeface="Roboto Light" panose="02000000000000000000" pitchFamily="2" charset="0"/>
                <a:cs typeface="Open Sans Light" panose="020B0306030504020204" pitchFamily="34" charset="0"/>
              </a:rPr>
              <a:t>dataframe</a:t>
            </a:r>
            <a:endPar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endParaRPr>
          </a:p>
        </p:txBody>
      </p:sp>
      <p:grpSp>
        <p:nvGrpSpPr>
          <p:cNvPr id="28" name="Group 27">
            <a:extLst>
              <a:ext uri="{FF2B5EF4-FFF2-40B4-BE49-F238E27FC236}">
                <a16:creationId xmlns:a16="http://schemas.microsoft.com/office/drawing/2014/main" id="{A3EF9CCA-796E-D24D-B9F8-11B57FF536B3}"/>
              </a:ext>
            </a:extLst>
          </p:cNvPr>
          <p:cNvGrpSpPr/>
          <p:nvPr/>
        </p:nvGrpSpPr>
        <p:grpSpPr>
          <a:xfrm>
            <a:off x="946428" y="11846856"/>
            <a:ext cx="3435073" cy="756280"/>
            <a:chOff x="938320" y="11826219"/>
            <a:chExt cx="3435073" cy="756280"/>
          </a:xfrm>
        </p:grpSpPr>
        <p:pic>
          <p:nvPicPr>
            <p:cNvPr id="31" name="Picture 30">
              <a:extLst>
                <a:ext uri="{FF2B5EF4-FFF2-40B4-BE49-F238E27FC236}">
                  <a16:creationId xmlns:a16="http://schemas.microsoft.com/office/drawing/2014/main" id="{8A59672A-AEF0-0246-B298-1712FCB2E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320" y="11826219"/>
              <a:ext cx="756280" cy="756280"/>
            </a:xfrm>
            <a:prstGeom prst="rect">
              <a:avLst/>
            </a:prstGeom>
            <a:solidFill>
              <a:srgbClr val="292A2E"/>
            </a:solidFill>
          </p:spPr>
        </p:pic>
        <p:sp>
          <p:nvSpPr>
            <p:cNvPr id="33" name="TextBox 32">
              <a:extLst>
                <a:ext uri="{FF2B5EF4-FFF2-40B4-BE49-F238E27FC236}">
                  <a16:creationId xmlns:a16="http://schemas.microsoft.com/office/drawing/2014/main" id="{11BECB30-E2F3-3348-98CE-E1010A507241}"/>
                </a:ext>
              </a:extLst>
            </p:cNvPr>
            <p:cNvSpPr txBox="1"/>
            <p:nvPr/>
          </p:nvSpPr>
          <p:spPr>
            <a:xfrm>
              <a:off x="1694600" y="11905121"/>
              <a:ext cx="2678793" cy="627416"/>
            </a:xfrm>
            <a:prstGeom prst="rect">
              <a:avLst/>
            </a:prstGeom>
            <a:solidFill>
              <a:srgbClr val="292A2E"/>
            </a:solidFill>
          </p:spPr>
          <p:txBody>
            <a:bodyPr wrap="square" rtlCol="0">
              <a:spAutoFit/>
            </a:bodyPr>
            <a:lstStyle/>
            <a:p>
              <a:r>
                <a:rPr lang="en-US" sz="3477" dirty="0"/>
                <a:t>Springboard</a:t>
              </a:r>
            </a:p>
          </p:txBody>
        </p:sp>
      </p:grpSp>
    </p:spTree>
    <p:extLst>
      <p:ext uri="{BB962C8B-B14F-4D97-AF65-F5344CB8AC3E}">
        <p14:creationId xmlns:p14="http://schemas.microsoft.com/office/powerpoint/2010/main" val="3723448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A633F0C-D006-5045-93E1-21FD8B1D0CA2}"/>
              </a:ext>
            </a:extLst>
          </p:cNvPr>
          <p:cNvSpPr>
            <a:spLocks noGrp="1"/>
          </p:cNvSpPr>
          <p:nvPr>
            <p:ph type="ftr" sz="quarter" idx="11"/>
          </p:nvPr>
        </p:nvSpPr>
        <p:spPr/>
        <p:txBody>
          <a:bodyPr/>
          <a:lstStyle/>
          <a:p>
            <a:r>
              <a:rPr lang="en-US"/>
              <a:t>https://github.com/Pooret/Predicting-Executive-Stock-Movements</a:t>
            </a:r>
          </a:p>
        </p:txBody>
      </p:sp>
      <p:sp>
        <p:nvSpPr>
          <p:cNvPr id="3" name="Slide Number Placeholder 2">
            <a:extLst>
              <a:ext uri="{FF2B5EF4-FFF2-40B4-BE49-F238E27FC236}">
                <a16:creationId xmlns:a16="http://schemas.microsoft.com/office/drawing/2014/main" id="{DB1C236F-EFC8-3E44-93A0-BF71113AD0C0}"/>
              </a:ext>
            </a:extLst>
          </p:cNvPr>
          <p:cNvSpPr>
            <a:spLocks noGrp="1"/>
          </p:cNvSpPr>
          <p:nvPr>
            <p:ph type="sldNum" sz="quarter" idx="12"/>
          </p:nvPr>
        </p:nvSpPr>
        <p:spPr/>
        <p:txBody>
          <a:bodyPr/>
          <a:lstStyle/>
          <a:p>
            <a:fld id="{56DCFB14-7DA6-44D4-A265-5EB7147727CA}" type="slidenum">
              <a:rPr lang="en-US" smtClean="0"/>
              <a:t>11</a:t>
            </a:fld>
            <a:endParaRPr lang="en-US"/>
          </a:p>
        </p:txBody>
      </p:sp>
      <p:graphicFrame>
        <p:nvGraphicFramePr>
          <p:cNvPr id="5" name="Table 4">
            <a:extLst>
              <a:ext uri="{FF2B5EF4-FFF2-40B4-BE49-F238E27FC236}">
                <a16:creationId xmlns:a16="http://schemas.microsoft.com/office/drawing/2014/main" id="{55D64059-FE63-C547-AEC1-8AC8995DB176}"/>
              </a:ext>
            </a:extLst>
          </p:cNvPr>
          <p:cNvGraphicFramePr>
            <a:graphicFrameLocks noGrp="1"/>
          </p:cNvGraphicFramePr>
          <p:nvPr>
            <p:extLst/>
          </p:nvPr>
        </p:nvGraphicFramePr>
        <p:xfrm>
          <a:off x="3128490" y="3957270"/>
          <a:ext cx="16599505" cy="5249799"/>
        </p:xfrm>
        <a:graphic>
          <a:graphicData uri="http://schemas.openxmlformats.org/drawingml/2006/table">
            <a:tbl>
              <a:tblPr firstRow="1" bandRow="1">
                <a:tableStyleId>{5C22544A-7EE6-4342-B048-85BDC9FD1C3A}</a:tableStyleId>
              </a:tblPr>
              <a:tblGrid>
                <a:gridCol w="3139924">
                  <a:extLst>
                    <a:ext uri="{9D8B030D-6E8A-4147-A177-3AD203B41FA5}">
                      <a16:colId xmlns:a16="http://schemas.microsoft.com/office/drawing/2014/main" val="3475886027"/>
                    </a:ext>
                  </a:extLst>
                </a:gridCol>
                <a:gridCol w="4039809">
                  <a:extLst>
                    <a:ext uri="{9D8B030D-6E8A-4147-A177-3AD203B41FA5}">
                      <a16:colId xmlns:a16="http://schemas.microsoft.com/office/drawing/2014/main" val="625083559"/>
                    </a:ext>
                  </a:extLst>
                </a:gridCol>
                <a:gridCol w="3139924">
                  <a:extLst>
                    <a:ext uri="{9D8B030D-6E8A-4147-A177-3AD203B41FA5}">
                      <a16:colId xmlns:a16="http://schemas.microsoft.com/office/drawing/2014/main" val="3267627476"/>
                    </a:ext>
                  </a:extLst>
                </a:gridCol>
                <a:gridCol w="3139924">
                  <a:extLst>
                    <a:ext uri="{9D8B030D-6E8A-4147-A177-3AD203B41FA5}">
                      <a16:colId xmlns:a16="http://schemas.microsoft.com/office/drawing/2014/main" val="1048098975"/>
                    </a:ext>
                  </a:extLst>
                </a:gridCol>
                <a:gridCol w="3139924">
                  <a:extLst>
                    <a:ext uri="{9D8B030D-6E8A-4147-A177-3AD203B41FA5}">
                      <a16:colId xmlns:a16="http://schemas.microsoft.com/office/drawing/2014/main" val="1785166415"/>
                    </a:ext>
                  </a:extLst>
                </a:gridCol>
              </a:tblGrid>
              <a:tr h="673227">
                <a:tc>
                  <a:txBody>
                    <a:bodyPr/>
                    <a:lstStyle/>
                    <a:p>
                      <a:r>
                        <a:rPr lang="en-US" dirty="0">
                          <a:solidFill>
                            <a:schemeClr val="tx1"/>
                          </a:solidFill>
                        </a:rPr>
                        <a:t>Username</a:t>
                      </a:r>
                    </a:p>
                  </a:txBody>
                  <a:tcPr/>
                </a:tc>
                <a:tc>
                  <a:txBody>
                    <a:bodyPr/>
                    <a:lstStyle/>
                    <a:p>
                      <a:r>
                        <a:rPr lang="en-US" dirty="0">
                          <a:solidFill>
                            <a:schemeClr val="tx1"/>
                          </a:solidFill>
                        </a:rPr>
                        <a:t>Estimator</a:t>
                      </a:r>
                    </a:p>
                  </a:txBody>
                  <a:tcPr/>
                </a:tc>
                <a:tc>
                  <a:txBody>
                    <a:bodyPr/>
                    <a:lstStyle/>
                    <a:p>
                      <a:r>
                        <a:rPr lang="en-US" dirty="0">
                          <a:solidFill>
                            <a:schemeClr val="tx1"/>
                          </a:solidFill>
                        </a:rPr>
                        <a:t>Mean ROC_AUC Score</a:t>
                      </a:r>
                    </a:p>
                  </a:txBody>
                  <a:tcPr/>
                </a:tc>
                <a:tc>
                  <a:txBody>
                    <a:bodyPr/>
                    <a:lstStyle/>
                    <a:p>
                      <a:r>
                        <a:rPr lang="en-US" dirty="0">
                          <a:solidFill>
                            <a:schemeClr val="tx1"/>
                          </a:solidFill>
                        </a:rPr>
                        <a:t>Number of Samples</a:t>
                      </a:r>
                    </a:p>
                  </a:txBody>
                  <a:tcPr/>
                </a:tc>
                <a:tc>
                  <a:txBody>
                    <a:bodyPr/>
                    <a:lstStyle/>
                    <a:p>
                      <a:r>
                        <a:rPr lang="en-US" dirty="0">
                          <a:solidFill>
                            <a:schemeClr val="tx1"/>
                          </a:solidFill>
                        </a:rPr>
                        <a:t>Number of Samples in MOVE </a:t>
                      </a:r>
                    </a:p>
                  </a:txBody>
                  <a:tcPr/>
                </a:tc>
                <a:extLst>
                  <a:ext uri="{0D108BD9-81ED-4DB2-BD59-A6C34878D82A}">
                    <a16:rowId xmlns:a16="http://schemas.microsoft.com/office/drawing/2014/main" val="1802310450"/>
                  </a:ext>
                </a:extLst>
              </a:tr>
              <a:tr h="370840">
                <a:tc>
                  <a:txBody>
                    <a:bodyPr/>
                    <a:lstStyle/>
                    <a:p>
                      <a:pPr algn="r" fontAlgn="ctr"/>
                      <a:r>
                        <a:rPr lang="en-US" b="1" dirty="0" err="1">
                          <a:solidFill>
                            <a:schemeClr val="tx1"/>
                          </a:solidFill>
                          <a:effectLst/>
                        </a:rPr>
                        <a:t>richardbranson</a:t>
                      </a:r>
                      <a:endParaRPr lang="en-US" b="1" dirty="0">
                        <a:solidFill>
                          <a:schemeClr val="tx1"/>
                        </a:solidFill>
                        <a:effectLst/>
                      </a:endParaRPr>
                    </a:p>
                  </a:txBody>
                  <a:tcPr anchor="ctr">
                    <a:solidFill>
                      <a:schemeClr val="accent2"/>
                    </a:solidFill>
                  </a:tcPr>
                </a:tc>
                <a:tc>
                  <a:txBody>
                    <a:bodyPr/>
                    <a:lstStyle/>
                    <a:p>
                      <a:pPr algn="r" fontAlgn="ctr"/>
                      <a:r>
                        <a:rPr lang="en-US" dirty="0">
                          <a:solidFill>
                            <a:schemeClr val="bg1"/>
                          </a:solidFill>
                          <a:effectLst/>
                        </a:rPr>
                        <a:t>SVC</a:t>
                      </a:r>
                    </a:p>
                  </a:txBody>
                  <a:tcPr anchor="ctr">
                    <a:solidFill>
                      <a:srgbClr val="FF9300"/>
                    </a:solidFill>
                  </a:tcPr>
                </a:tc>
                <a:tc>
                  <a:txBody>
                    <a:bodyPr/>
                    <a:lstStyle/>
                    <a:p>
                      <a:pPr algn="r" fontAlgn="ctr"/>
                      <a:r>
                        <a:rPr lang="en-US">
                          <a:solidFill>
                            <a:schemeClr val="bg1"/>
                          </a:solidFill>
                          <a:effectLst/>
                        </a:rPr>
                        <a:t>0.812813</a:t>
                      </a:r>
                    </a:p>
                  </a:txBody>
                  <a:tcPr anchor="ctr">
                    <a:solidFill>
                      <a:srgbClr val="FF9300"/>
                    </a:solidFill>
                  </a:tcPr>
                </a:tc>
                <a:tc>
                  <a:txBody>
                    <a:bodyPr/>
                    <a:lstStyle/>
                    <a:p>
                      <a:pPr algn="r" fontAlgn="ctr"/>
                      <a:r>
                        <a:rPr lang="en-US">
                          <a:solidFill>
                            <a:schemeClr val="bg1"/>
                          </a:solidFill>
                          <a:effectLst/>
                        </a:rPr>
                        <a:t>662</a:t>
                      </a:r>
                    </a:p>
                  </a:txBody>
                  <a:tcPr anchor="ctr">
                    <a:solidFill>
                      <a:srgbClr val="FF9300"/>
                    </a:solidFill>
                  </a:tcPr>
                </a:tc>
                <a:tc>
                  <a:txBody>
                    <a:bodyPr/>
                    <a:lstStyle/>
                    <a:p>
                      <a:pPr algn="r" fontAlgn="ctr"/>
                      <a:r>
                        <a:rPr lang="en-US" dirty="0">
                          <a:solidFill>
                            <a:schemeClr val="bg1"/>
                          </a:solidFill>
                          <a:effectLst/>
                        </a:rPr>
                        <a:t>75</a:t>
                      </a:r>
                    </a:p>
                  </a:txBody>
                  <a:tcPr anchor="ctr">
                    <a:solidFill>
                      <a:srgbClr val="FF9300"/>
                    </a:solidFill>
                  </a:tcPr>
                </a:tc>
                <a:extLst>
                  <a:ext uri="{0D108BD9-81ED-4DB2-BD59-A6C34878D82A}">
                    <a16:rowId xmlns:a16="http://schemas.microsoft.com/office/drawing/2014/main" val="2483078641"/>
                  </a:ext>
                </a:extLst>
              </a:tr>
              <a:tr h="370840">
                <a:tc>
                  <a:txBody>
                    <a:bodyPr/>
                    <a:lstStyle/>
                    <a:p>
                      <a:pPr algn="r" fontAlgn="ctr"/>
                      <a:r>
                        <a:rPr lang="en-US" b="1" dirty="0" err="1">
                          <a:solidFill>
                            <a:schemeClr val="tx1"/>
                          </a:solidFill>
                          <a:effectLst/>
                        </a:rPr>
                        <a:t>levie</a:t>
                      </a:r>
                      <a:endParaRPr lang="en-US" b="1" dirty="0">
                        <a:solidFill>
                          <a:schemeClr val="tx1"/>
                        </a:solidFill>
                        <a:effectLst/>
                      </a:endParaRPr>
                    </a:p>
                  </a:txBody>
                  <a:tcPr anchor="ctr">
                    <a:solidFill>
                      <a:schemeClr val="accent2"/>
                    </a:solidFill>
                  </a:tcPr>
                </a:tc>
                <a:tc>
                  <a:txBody>
                    <a:bodyPr/>
                    <a:lstStyle/>
                    <a:p>
                      <a:pPr algn="r" fontAlgn="ctr"/>
                      <a:r>
                        <a:rPr lang="en-US" dirty="0">
                          <a:solidFill>
                            <a:schemeClr val="bg1"/>
                          </a:solidFill>
                          <a:effectLst/>
                        </a:rPr>
                        <a:t>SVC</a:t>
                      </a:r>
                    </a:p>
                  </a:txBody>
                  <a:tcPr anchor="ctr">
                    <a:solidFill>
                      <a:srgbClr val="FFFFFF"/>
                    </a:solidFill>
                  </a:tcPr>
                </a:tc>
                <a:tc>
                  <a:txBody>
                    <a:bodyPr/>
                    <a:lstStyle/>
                    <a:p>
                      <a:pPr algn="r" fontAlgn="ctr"/>
                      <a:r>
                        <a:rPr lang="en-US">
                          <a:solidFill>
                            <a:schemeClr val="bg1"/>
                          </a:solidFill>
                          <a:effectLst/>
                        </a:rPr>
                        <a:t>0.556709</a:t>
                      </a:r>
                    </a:p>
                  </a:txBody>
                  <a:tcPr anchor="ctr">
                    <a:solidFill>
                      <a:srgbClr val="FFFFFF"/>
                    </a:solidFill>
                  </a:tcPr>
                </a:tc>
                <a:tc>
                  <a:txBody>
                    <a:bodyPr/>
                    <a:lstStyle/>
                    <a:p>
                      <a:pPr algn="r" fontAlgn="ctr"/>
                      <a:r>
                        <a:rPr lang="en-US">
                          <a:solidFill>
                            <a:schemeClr val="bg1"/>
                          </a:solidFill>
                          <a:effectLst/>
                        </a:rPr>
                        <a:t>311</a:t>
                      </a:r>
                    </a:p>
                  </a:txBody>
                  <a:tcPr anchor="ctr">
                    <a:solidFill>
                      <a:srgbClr val="FFFFFF"/>
                    </a:solidFill>
                  </a:tcPr>
                </a:tc>
                <a:tc>
                  <a:txBody>
                    <a:bodyPr/>
                    <a:lstStyle/>
                    <a:p>
                      <a:pPr algn="r" fontAlgn="ctr"/>
                      <a:r>
                        <a:rPr lang="en-US" dirty="0">
                          <a:solidFill>
                            <a:schemeClr val="bg1"/>
                          </a:solidFill>
                          <a:effectLst/>
                        </a:rPr>
                        <a:t>40</a:t>
                      </a:r>
                    </a:p>
                  </a:txBody>
                  <a:tcPr anchor="ctr">
                    <a:solidFill>
                      <a:srgbClr val="FFFFFF"/>
                    </a:solidFill>
                  </a:tcPr>
                </a:tc>
                <a:extLst>
                  <a:ext uri="{0D108BD9-81ED-4DB2-BD59-A6C34878D82A}">
                    <a16:rowId xmlns:a16="http://schemas.microsoft.com/office/drawing/2014/main" val="2672205116"/>
                  </a:ext>
                </a:extLst>
              </a:tr>
              <a:tr h="370840">
                <a:tc>
                  <a:txBody>
                    <a:bodyPr/>
                    <a:lstStyle/>
                    <a:p>
                      <a:pPr algn="r" fontAlgn="ctr"/>
                      <a:r>
                        <a:rPr lang="en-US" b="1">
                          <a:solidFill>
                            <a:schemeClr val="tx1"/>
                          </a:solidFill>
                          <a:effectLst/>
                        </a:rPr>
                        <a:t>jack</a:t>
                      </a:r>
                    </a:p>
                  </a:txBody>
                  <a:tcPr anchor="ctr">
                    <a:solidFill>
                      <a:schemeClr val="accent2"/>
                    </a:solidFill>
                  </a:tcPr>
                </a:tc>
                <a:tc>
                  <a:txBody>
                    <a:bodyPr/>
                    <a:lstStyle/>
                    <a:p>
                      <a:pPr algn="r" fontAlgn="ctr"/>
                      <a:r>
                        <a:rPr lang="en-US" dirty="0" err="1">
                          <a:solidFill>
                            <a:schemeClr val="bg1"/>
                          </a:solidFill>
                          <a:effectLst/>
                        </a:rPr>
                        <a:t>LogisticRegression</a:t>
                      </a:r>
                      <a:endParaRPr lang="en-US" dirty="0">
                        <a:solidFill>
                          <a:schemeClr val="bg1"/>
                        </a:solidFill>
                        <a:effectLst/>
                      </a:endParaRPr>
                    </a:p>
                  </a:txBody>
                  <a:tcPr anchor="ctr">
                    <a:solidFill>
                      <a:srgbClr val="F2F2F2"/>
                    </a:solidFill>
                  </a:tcPr>
                </a:tc>
                <a:tc>
                  <a:txBody>
                    <a:bodyPr/>
                    <a:lstStyle/>
                    <a:p>
                      <a:pPr algn="r" fontAlgn="ctr"/>
                      <a:r>
                        <a:rPr lang="en-US">
                          <a:solidFill>
                            <a:schemeClr val="bg1"/>
                          </a:solidFill>
                          <a:effectLst/>
                        </a:rPr>
                        <a:t>0.527795</a:t>
                      </a:r>
                    </a:p>
                  </a:txBody>
                  <a:tcPr anchor="ctr">
                    <a:solidFill>
                      <a:srgbClr val="F2F2F2"/>
                    </a:solidFill>
                  </a:tcPr>
                </a:tc>
                <a:tc>
                  <a:txBody>
                    <a:bodyPr/>
                    <a:lstStyle/>
                    <a:p>
                      <a:pPr algn="r" fontAlgn="ctr"/>
                      <a:r>
                        <a:rPr lang="en-US">
                          <a:solidFill>
                            <a:schemeClr val="bg1"/>
                          </a:solidFill>
                          <a:effectLst/>
                        </a:rPr>
                        <a:t>373</a:t>
                      </a:r>
                    </a:p>
                  </a:txBody>
                  <a:tcPr anchor="ctr">
                    <a:solidFill>
                      <a:srgbClr val="F2F2F2"/>
                    </a:solidFill>
                  </a:tcPr>
                </a:tc>
                <a:tc>
                  <a:txBody>
                    <a:bodyPr/>
                    <a:lstStyle/>
                    <a:p>
                      <a:pPr algn="r" fontAlgn="ctr"/>
                      <a:r>
                        <a:rPr lang="en-US" dirty="0">
                          <a:solidFill>
                            <a:schemeClr val="bg1"/>
                          </a:solidFill>
                          <a:effectLst/>
                        </a:rPr>
                        <a:t>60</a:t>
                      </a:r>
                    </a:p>
                  </a:txBody>
                  <a:tcPr anchor="ctr">
                    <a:solidFill>
                      <a:srgbClr val="F2F2F2"/>
                    </a:solidFill>
                  </a:tcPr>
                </a:tc>
                <a:extLst>
                  <a:ext uri="{0D108BD9-81ED-4DB2-BD59-A6C34878D82A}">
                    <a16:rowId xmlns:a16="http://schemas.microsoft.com/office/drawing/2014/main" val="1908756981"/>
                  </a:ext>
                </a:extLst>
              </a:tr>
              <a:tr h="370840">
                <a:tc>
                  <a:txBody>
                    <a:bodyPr/>
                    <a:lstStyle/>
                    <a:p>
                      <a:pPr algn="r" fontAlgn="ctr"/>
                      <a:r>
                        <a:rPr lang="en-US" b="1" dirty="0" err="1">
                          <a:solidFill>
                            <a:schemeClr val="tx1"/>
                          </a:solidFill>
                          <a:effectLst/>
                        </a:rPr>
                        <a:t>elonmusk</a:t>
                      </a:r>
                      <a:endParaRPr lang="en-US" b="1" dirty="0">
                        <a:solidFill>
                          <a:schemeClr val="tx1"/>
                        </a:solidFill>
                        <a:effectLst/>
                      </a:endParaRPr>
                    </a:p>
                  </a:txBody>
                  <a:tcPr anchor="ctr">
                    <a:solidFill>
                      <a:schemeClr val="accent2"/>
                    </a:solidFill>
                  </a:tcPr>
                </a:tc>
                <a:tc>
                  <a:txBody>
                    <a:bodyPr/>
                    <a:lstStyle/>
                    <a:p>
                      <a:pPr algn="r" fontAlgn="ctr"/>
                      <a:r>
                        <a:rPr lang="en-US" dirty="0" err="1">
                          <a:solidFill>
                            <a:schemeClr val="bg1"/>
                          </a:solidFill>
                          <a:effectLst/>
                        </a:rPr>
                        <a:t>LogisticRegression</a:t>
                      </a:r>
                      <a:endParaRPr lang="en-US" dirty="0">
                        <a:solidFill>
                          <a:schemeClr val="bg1"/>
                        </a:solidFill>
                        <a:effectLst/>
                      </a:endParaRPr>
                    </a:p>
                  </a:txBody>
                  <a:tcPr anchor="ctr">
                    <a:solidFill>
                      <a:srgbClr val="FFFFFF"/>
                    </a:solidFill>
                  </a:tcPr>
                </a:tc>
                <a:tc>
                  <a:txBody>
                    <a:bodyPr/>
                    <a:lstStyle/>
                    <a:p>
                      <a:pPr algn="r" fontAlgn="ctr"/>
                      <a:r>
                        <a:rPr lang="en-US" dirty="0">
                          <a:solidFill>
                            <a:schemeClr val="bg1"/>
                          </a:solidFill>
                          <a:effectLst/>
                        </a:rPr>
                        <a:t>0.511213</a:t>
                      </a:r>
                    </a:p>
                  </a:txBody>
                  <a:tcPr anchor="ctr">
                    <a:solidFill>
                      <a:srgbClr val="FFFFFF"/>
                    </a:solidFill>
                  </a:tcPr>
                </a:tc>
                <a:tc>
                  <a:txBody>
                    <a:bodyPr/>
                    <a:lstStyle/>
                    <a:p>
                      <a:pPr algn="r" fontAlgn="ctr"/>
                      <a:r>
                        <a:rPr lang="en-US" dirty="0">
                          <a:solidFill>
                            <a:schemeClr val="bg1"/>
                          </a:solidFill>
                          <a:effectLst/>
                        </a:rPr>
                        <a:t>421</a:t>
                      </a:r>
                    </a:p>
                  </a:txBody>
                  <a:tcPr anchor="ctr">
                    <a:solidFill>
                      <a:srgbClr val="FFFFFF"/>
                    </a:solidFill>
                  </a:tcPr>
                </a:tc>
                <a:tc>
                  <a:txBody>
                    <a:bodyPr/>
                    <a:lstStyle/>
                    <a:p>
                      <a:pPr algn="r" fontAlgn="ctr"/>
                      <a:r>
                        <a:rPr lang="en-US" dirty="0">
                          <a:solidFill>
                            <a:schemeClr val="bg1"/>
                          </a:solidFill>
                          <a:effectLst/>
                        </a:rPr>
                        <a:t>81</a:t>
                      </a:r>
                    </a:p>
                  </a:txBody>
                  <a:tcPr anchor="ctr">
                    <a:solidFill>
                      <a:srgbClr val="FFFFFF"/>
                    </a:solidFill>
                  </a:tcPr>
                </a:tc>
                <a:extLst>
                  <a:ext uri="{0D108BD9-81ED-4DB2-BD59-A6C34878D82A}">
                    <a16:rowId xmlns:a16="http://schemas.microsoft.com/office/drawing/2014/main" val="881899449"/>
                  </a:ext>
                </a:extLst>
              </a:tr>
              <a:tr h="370840">
                <a:tc>
                  <a:txBody>
                    <a:bodyPr/>
                    <a:lstStyle/>
                    <a:p>
                      <a:pPr algn="r" fontAlgn="ctr"/>
                      <a:r>
                        <a:rPr lang="en-US" b="1" dirty="0" err="1">
                          <a:solidFill>
                            <a:schemeClr val="tx1"/>
                          </a:solidFill>
                          <a:effectLst/>
                        </a:rPr>
                        <a:t>JohnLegere</a:t>
                      </a:r>
                      <a:endParaRPr lang="en-US" b="1" dirty="0">
                        <a:solidFill>
                          <a:schemeClr val="tx1"/>
                        </a:solidFill>
                        <a:effectLst/>
                      </a:endParaRPr>
                    </a:p>
                  </a:txBody>
                  <a:tcPr anchor="ctr">
                    <a:solidFill>
                      <a:schemeClr val="accent2"/>
                    </a:solidFill>
                  </a:tcPr>
                </a:tc>
                <a:tc>
                  <a:txBody>
                    <a:bodyPr/>
                    <a:lstStyle/>
                    <a:p>
                      <a:pPr algn="r" fontAlgn="ctr"/>
                      <a:r>
                        <a:rPr lang="en-US" dirty="0" err="1">
                          <a:solidFill>
                            <a:schemeClr val="bg1"/>
                          </a:solidFill>
                          <a:effectLst/>
                        </a:rPr>
                        <a:t>MultinomialNB</a:t>
                      </a:r>
                      <a:endParaRPr lang="en-US" dirty="0">
                        <a:solidFill>
                          <a:schemeClr val="bg1"/>
                        </a:solidFill>
                        <a:effectLst/>
                      </a:endParaRPr>
                    </a:p>
                  </a:txBody>
                  <a:tcPr anchor="ctr">
                    <a:solidFill>
                      <a:srgbClr val="F2F2F2"/>
                    </a:solidFill>
                  </a:tcPr>
                </a:tc>
                <a:tc>
                  <a:txBody>
                    <a:bodyPr/>
                    <a:lstStyle/>
                    <a:p>
                      <a:pPr algn="r" fontAlgn="ctr"/>
                      <a:r>
                        <a:rPr lang="en-US">
                          <a:solidFill>
                            <a:schemeClr val="bg1"/>
                          </a:solidFill>
                          <a:effectLst/>
                        </a:rPr>
                        <a:t>0.566458</a:t>
                      </a:r>
                    </a:p>
                  </a:txBody>
                  <a:tcPr anchor="ctr">
                    <a:solidFill>
                      <a:srgbClr val="F2F2F2"/>
                    </a:solidFill>
                  </a:tcPr>
                </a:tc>
                <a:tc>
                  <a:txBody>
                    <a:bodyPr/>
                    <a:lstStyle/>
                    <a:p>
                      <a:pPr algn="r" fontAlgn="ctr"/>
                      <a:r>
                        <a:rPr lang="en-US" dirty="0">
                          <a:solidFill>
                            <a:schemeClr val="bg1"/>
                          </a:solidFill>
                          <a:effectLst/>
                        </a:rPr>
                        <a:t>1106</a:t>
                      </a:r>
                    </a:p>
                  </a:txBody>
                  <a:tcPr anchor="ctr">
                    <a:solidFill>
                      <a:srgbClr val="F2F2F2"/>
                    </a:solidFill>
                  </a:tcPr>
                </a:tc>
                <a:tc>
                  <a:txBody>
                    <a:bodyPr/>
                    <a:lstStyle/>
                    <a:p>
                      <a:pPr algn="r" fontAlgn="ctr"/>
                      <a:r>
                        <a:rPr lang="en-US" dirty="0">
                          <a:solidFill>
                            <a:schemeClr val="bg1"/>
                          </a:solidFill>
                          <a:effectLst/>
                        </a:rPr>
                        <a:t>45</a:t>
                      </a:r>
                    </a:p>
                  </a:txBody>
                  <a:tcPr anchor="ctr">
                    <a:solidFill>
                      <a:srgbClr val="F2F2F2"/>
                    </a:solidFill>
                  </a:tcPr>
                </a:tc>
                <a:extLst>
                  <a:ext uri="{0D108BD9-81ED-4DB2-BD59-A6C34878D82A}">
                    <a16:rowId xmlns:a16="http://schemas.microsoft.com/office/drawing/2014/main" val="3296046321"/>
                  </a:ext>
                </a:extLst>
              </a:tr>
              <a:tr h="370840">
                <a:tc>
                  <a:txBody>
                    <a:bodyPr/>
                    <a:lstStyle/>
                    <a:p>
                      <a:pPr algn="r" fontAlgn="ctr"/>
                      <a:r>
                        <a:rPr lang="en-US" b="1" dirty="0">
                          <a:solidFill>
                            <a:schemeClr val="tx1"/>
                          </a:solidFill>
                          <a:effectLst/>
                        </a:rPr>
                        <a:t>Benioff</a:t>
                      </a:r>
                    </a:p>
                  </a:txBody>
                  <a:tcPr anchor="ctr">
                    <a:solidFill>
                      <a:schemeClr val="accent2"/>
                    </a:solidFill>
                  </a:tcPr>
                </a:tc>
                <a:tc>
                  <a:txBody>
                    <a:bodyPr/>
                    <a:lstStyle/>
                    <a:p>
                      <a:pPr algn="r" fontAlgn="ctr"/>
                      <a:r>
                        <a:rPr lang="en-US" dirty="0" err="1">
                          <a:solidFill>
                            <a:schemeClr val="bg1"/>
                          </a:solidFill>
                          <a:effectLst/>
                        </a:rPr>
                        <a:t>LogisticRegression</a:t>
                      </a:r>
                      <a:endParaRPr lang="en-US" dirty="0">
                        <a:solidFill>
                          <a:schemeClr val="bg1"/>
                        </a:solidFill>
                        <a:effectLst/>
                      </a:endParaRPr>
                    </a:p>
                  </a:txBody>
                  <a:tcPr anchor="ctr">
                    <a:solidFill>
                      <a:srgbClr val="FFFFFF"/>
                    </a:solidFill>
                  </a:tcPr>
                </a:tc>
                <a:tc>
                  <a:txBody>
                    <a:bodyPr/>
                    <a:lstStyle/>
                    <a:p>
                      <a:pPr algn="r" fontAlgn="ctr"/>
                      <a:r>
                        <a:rPr lang="en-US" dirty="0">
                          <a:solidFill>
                            <a:schemeClr val="bg1"/>
                          </a:solidFill>
                          <a:effectLst/>
                        </a:rPr>
                        <a:t>0.694064</a:t>
                      </a:r>
                    </a:p>
                  </a:txBody>
                  <a:tcPr anchor="ctr">
                    <a:solidFill>
                      <a:srgbClr val="FFFFFF"/>
                    </a:solidFill>
                  </a:tcPr>
                </a:tc>
                <a:tc>
                  <a:txBody>
                    <a:bodyPr/>
                    <a:lstStyle/>
                    <a:p>
                      <a:pPr algn="r" fontAlgn="ctr"/>
                      <a:r>
                        <a:rPr lang="en-US" dirty="0">
                          <a:solidFill>
                            <a:schemeClr val="bg1"/>
                          </a:solidFill>
                          <a:effectLst/>
                        </a:rPr>
                        <a:t>647</a:t>
                      </a:r>
                    </a:p>
                  </a:txBody>
                  <a:tcPr anchor="ctr">
                    <a:solidFill>
                      <a:srgbClr val="FFFFFF"/>
                    </a:solidFill>
                  </a:tcPr>
                </a:tc>
                <a:tc>
                  <a:txBody>
                    <a:bodyPr/>
                    <a:lstStyle/>
                    <a:p>
                      <a:pPr algn="r" fontAlgn="ctr"/>
                      <a:r>
                        <a:rPr lang="en-US" dirty="0">
                          <a:solidFill>
                            <a:schemeClr val="bg1"/>
                          </a:solidFill>
                          <a:effectLst/>
                        </a:rPr>
                        <a:t>61</a:t>
                      </a:r>
                    </a:p>
                  </a:txBody>
                  <a:tcPr anchor="ctr">
                    <a:solidFill>
                      <a:srgbClr val="FFFFFF"/>
                    </a:solidFill>
                  </a:tcPr>
                </a:tc>
                <a:extLst>
                  <a:ext uri="{0D108BD9-81ED-4DB2-BD59-A6C34878D82A}">
                    <a16:rowId xmlns:a16="http://schemas.microsoft.com/office/drawing/2014/main" val="3180534899"/>
                  </a:ext>
                </a:extLst>
              </a:tr>
            </a:tbl>
          </a:graphicData>
        </a:graphic>
      </p:graphicFrame>
      <p:sp>
        <p:nvSpPr>
          <p:cNvPr id="8" name="TextBox 7">
            <a:extLst>
              <a:ext uri="{FF2B5EF4-FFF2-40B4-BE49-F238E27FC236}">
                <a16:creationId xmlns:a16="http://schemas.microsoft.com/office/drawing/2014/main" id="{7B2A45FB-3FE5-4141-80D2-894CB740C52D}"/>
              </a:ext>
            </a:extLst>
          </p:cNvPr>
          <p:cNvSpPr txBox="1"/>
          <p:nvPr/>
        </p:nvSpPr>
        <p:spPr>
          <a:xfrm>
            <a:off x="9461457" y="330147"/>
            <a:ext cx="3937104" cy="982513"/>
          </a:xfrm>
          <a:prstGeom prst="rect">
            <a:avLst/>
          </a:prstGeom>
          <a:noFill/>
        </p:spPr>
        <p:txBody>
          <a:bodyPr wrap="none" rtlCol="0">
            <a:spAutoFit/>
          </a:bodyPr>
          <a:lstStyle/>
          <a:p>
            <a:pPr algn="ctr">
              <a:lnSpc>
                <a:spcPct val="150000"/>
              </a:lnSpc>
            </a:pPr>
            <a:r>
              <a:rPr lang="en-US" sz="4400" b="1" dirty="0">
                <a:solidFill>
                  <a:schemeClr val="accent1"/>
                </a:solidFill>
                <a:latin typeface="Roboto" panose="02000000000000000000" pitchFamily="2" charset="0"/>
                <a:ea typeface="Roboto" panose="02000000000000000000" pitchFamily="2" charset="0"/>
              </a:rPr>
              <a:t>Model </a:t>
            </a:r>
            <a:r>
              <a:rPr lang="en-US" sz="4400" b="1" dirty="0">
                <a:solidFill>
                  <a:schemeClr val="tx2"/>
                </a:solidFill>
                <a:latin typeface="Roboto" panose="02000000000000000000" pitchFamily="2" charset="0"/>
                <a:ea typeface="Roboto" panose="02000000000000000000" pitchFamily="2" charset="0"/>
              </a:rPr>
              <a:t>Testing</a:t>
            </a:r>
          </a:p>
        </p:txBody>
      </p:sp>
      <p:sp>
        <p:nvSpPr>
          <p:cNvPr id="9" name="Rectangle 8">
            <a:extLst>
              <a:ext uri="{FF2B5EF4-FFF2-40B4-BE49-F238E27FC236}">
                <a16:creationId xmlns:a16="http://schemas.microsoft.com/office/drawing/2014/main" id="{16871F6F-A84A-8045-BB80-CDAF23BB8EFA}"/>
              </a:ext>
            </a:extLst>
          </p:cNvPr>
          <p:cNvSpPr/>
          <p:nvPr/>
        </p:nvSpPr>
        <p:spPr>
          <a:xfrm>
            <a:off x="6375400" y="1284457"/>
            <a:ext cx="10105686" cy="658835"/>
          </a:xfrm>
          <a:prstGeom prst="rect">
            <a:avLst/>
          </a:prstGeom>
        </p:spPr>
        <p:txBody>
          <a:bodyPr wrap="square">
            <a:spAutoFit/>
          </a:bodyPr>
          <a:lstStyle/>
          <a:p>
            <a:pPr algn="ctr">
              <a:lnSpc>
                <a:spcPct val="150000"/>
              </a:lnSpc>
            </a:pPr>
            <a:r>
              <a:rPr lang="en-US" sz="2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Average Scores Across Five Cross Validations</a:t>
            </a:r>
          </a:p>
        </p:txBody>
      </p:sp>
      <p:sp>
        <p:nvSpPr>
          <p:cNvPr id="10" name="Rectangle 9">
            <a:extLst>
              <a:ext uri="{FF2B5EF4-FFF2-40B4-BE49-F238E27FC236}">
                <a16:creationId xmlns:a16="http://schemas.microsoft.com/office/drawing/2014/main" id="{9DEA3452-AD30-254C-88BC-1D0FC1F15C3A}"/>
              </a:ext>
            </a:extLst>
          </p:cNvPr>
          <p:cNvSpPr/>
          <p:nvPr/>
        </p:nvSpPr>
        <p:spPr>
          <a:xfrm>
            <a:off x="6375400" y="2238767"/>
            <a:ext cx="10105686" cy="658835"/>
          </a:xfrm>
          <a:prstGeom prst="rect">
            <a:avLst/>
          </a:prstGeom>
        </p:spPr>
        <p:txBody>
          <a:bodyPr wrap="square">
            <a:spAutoFit/>
          </a:bodyPr>
          <a:lstStyle/>
          <a:p>
            <a:pPr algn="ctr">
              <a:lnSpc>
                <a:spcPct val="150000"/>
              </a:lnSpc>
            </a:pPr>
            <a:r>
              <a:rPr lang="en-US" sz="2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Positive Label: Move</a:t>
            </a:r>
          </a:p>
        </p:txBody>
      </p:sp>
      <p:pic>
        <p:nvPicPr>
          <p:cNvPr id="11" name="Picture 10">
            <a:extLst>
              <a:ext uri="{FF2B5EF4-FFF2-40B4-BE49-F238E27FC236}">
                <a16:creationId xmlns:a16="http://schemas.microsoft.com/office/drawing/2014/main" id="{A7F96955-E26A-0C4F-962A-75771D74C2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428" y="11846856"/>
            <a:ext cx="756280" cy="756280"/>
          </a:xfrm>
          <a:prstGeom prst="rect">
            <a:avLst/>
          </a:prstGeom>
          <a:solidFill>
            <a:srgbClr val="292A2E"/>
          </a:solidFill>
        </p:spPr>
      </p:pic>
      <p:sp>
        <p:nvSpPr>
          <p:cNvPr id="12" name="TextBox 11">
            <a:extLst>
              <a:ext uri="{FF2B5EF4-FFF2-40B4-BE49-F238E27FC236}">
                <a16:creationId xmlns:a16="http://schemas.microsoft.com/office/drawing/2014/main" id="{4729C22C-0ECC-CB41-8962-9BCFCD2F4228}"/>
              </a:ext>
            </a:extLst>
          </p:cNvPr>
          <p:cNvSpPr txBox="1"/>
          <p:nvPr/>
        </p:nvSpPr>
        <p:spPr>
          <a:xfrm>
            <a:off x="1702708" y="11925758"/>
            <a:ext cx="2678793" cy="627416"/>
          </a:xfrm>
          <a:prstGeom prst="rect">
            <a:avLst/>
          </a:prstGeom>
          <a:solidFill>
            <a:srgbClr val="292A2E"/>
          </a:solidFill>
        </p:spPr>
        <p:txBody>
          <a:bodyPr wrap="square" rtlCol="0">
            <a:spAutoFit/>
          </a:bodyPr>
          <a:lstStyle/>
          <a:p>
            <a:r>
              <a:rPr lang="en-US" sz="3477" dirty="0"/>
              <a:t>Springboard</a:t>
            </a:r>
          </a:p>
        </p:txBody>
      </p:sp>
    </p:spTree>
    <p:extLst>
      <p:ext uri="{BB962C8B-B14F-4D97-AF65-F5344CB8AC3E}">
        <p14:creationId xmlns:p14="http://schemas.microsoft.com/office/powerpoint/2010/main" val="1227351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https://github.com/Pooret/Predicting-Executive-Stock-Movements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12</a:t>
            </a:fld>
            <a:endParaRPr lang="en-US"/>
          </a:p>
        </p:txBody>
      </p:sp>
      <p:sp>
        <p:nvSpPr>
          <p:cNvPr id="16" name="TextBox 15"/>
          <p:cNvSpPr txBox="1"/>
          <p:nvPr/>
        </p:nvSpPr>
        <p:spPr>
          <a:xfrm>
            <a:off x="1349375" y="797144"/>
            <a:ext cx="4011034" cy="982513"/>
          </a:xfrm>
          <a:prstGeom prst="rect">
            <a:avLst/>
          </a:prstGeom>
          <a:noFill/>
        </p:spPr>
        <p:txBody>
          <a:bodyPr wrap="non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Model </a:t>
            </a:r>
            <a:r>
              <a:rPr lang="en-US" sz="4400" b="1" dirty="0">
                <a:solidFill>
                  <a:schemeClr val="accent1"/>
                </a:solidFill>
                <a:latin typeface="Roboto" panose="02000000000000000000" pitchFamily="2" charset="0"/>
                <a:ea typeface="Roboto" panose="02000000000000000000" pitchFamily="2" charset="0"/>
              </a:rPr>
              <a:t>Results</a:t>
            </a:r>
          </a:p>
        </p:txBody>
      </p:sp>
      <p:sp>
        <p:nvSpPr>
          <p:cNvPr id="18" name="Rectangle 17"/>
          <p:cNvSpPr/>
          <p:nvPr/>
        </p:nvSpPr>
        <p:spPr>
          <a:xfrm>
            <a:off x="10075749" y="1179492"/>
            <a:ext cx="10823058" cy="1200329"/>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Confusion Matrix and Classification Report Following Model Optimization</a:t>
            </a:r>
          </a:p>
        </p:txBody>
      </p:sp>
      <p:graphicFrame>
        <p:nvGraphicFramePr>
          <p:cNvPr id="22" name="Table 21">
            <a:extLst>
              <a:ext uri="{FF2B5EF4-FFF2-40B4-BE49-F238E27FC236}">
                <a16:creationId xmlns:a16="http://schemas.microsoft.com/office/drawing/2014/main" id="{B1A8DC83-E6D4-8244-978B-044990A99D5D}"/>
              </a:ext>
            </a:extLst>
          </p:cNvPr>
          <p:cNvGraphicFramePr>
            <a:graphicFrameLocks noGrp="1"/>
          </p:cNvGraphicFramePr>
          <p:nvPr>
            <p:extLst>
              <p:ext uri="{D42A27DB-BD31-4B8C-83A1-F6EECF244321}">
                <p14:modId xmlns:p14="http://schemas.microsoft.com/office/powerpoint/2010/main" val="307559118"/>
              </p:ext>
            </p:extLst>
          </p:nvPr>
        </p:nvGraphicFramePr>
        <p:xfrm>
          <a:off x="9710077" y="5018855"/>
          <a:ext cx="12700000" cy="4829048"/>
        </p:xfrm>
        <a:graphic>
          <a:graphicData uri="http://schemas.openxmlformats.org/drawingml/2006/table">
            <a:tbl>
              <a:tblPr firstRow="1" bandRow="1">
                <a:tableStyleId>{5C22544A-7EE6-4342-B048-85BDC9FD1C3A}</a:tableStyleId>
              </a:tblPr>
              <a:tblGrid>
                <a:gridCol w="4368799">
                  <a:extLst>
                    <a:ext uri="{9D8B030D-6E8A-4147-A177-3AD203B41FA5}">
                      <a16:colId xmlns:a16="http://schemas.microsoft.com/office/drawing/2014/main" val="1987325380"/>
                    </a:ext>
                  </a:extLst>
                </a:gridCol>
                <a:gridCol w="2099733">
                  <a:extLst>
                    <a:ext uri="{9D8B030D-6E8A-4147-A177-3AD203B41FA5}">
                      <a16:colId xmlns:a16="http://schemas.microsoft.com/office/drawing/2014/main" val="94069769"/>
                    </a:ext>
                  </a:extLst>
                </a:gridCol>
                <a:gridCol w="1519792">
                  <a:extLst>
                    <a:ext uri="{9D8B030D-6E8A-4147-A177-3AD203B41FA5}">
                      <a16:colId xmlns:a16="http://schemas.microsoft.com/office/drawing/2014/main" val="664619957"/>
                    </a:ext>
                  </a:extLst>
                </a:gridCol>
                <a:gridCol w="2405087">
                  <a:extLst>
                    <a:ext uri="{9D8B030D-6E8A-4147-A177-3AD203B41FA5}">
                      <a16:colId xmlns:a16="http://schemas.microsoft.com/office/drawing/2014/main" val="202438066"/>
                    </a:ext>
                  </a:extLst>
                </a:gridCol>
                <a:gridCol w="2306589">
                  <a:extLst>
                    <a:ext uri="{9D8B030D-6E8A-4147-A177-3AD203B41FA5}">
                      <a16:colId xmlns:a16="http://schemas.microsoft.com/office/drawing/2014/main" val="3436972298"/>
                    </a:ext>
                  </a:extLst>
                </a:gridCol>
              </a:tblGrid>
              <a:tr h="0">
                <a:tc>
                  <a:txBody>
                    <a:bodyPr/>
                    <a:lstStyle/>
                    <a:p>
                      <a:endParaRPr lang="en-US" dirty="0"/>
                    </a:p>
                  </a:txBody>
                  <a:tcPr/>
                </a:tc>
                <a:tc>
                  <a:txBody>
                    <a:bodyPr/>
                    <a:lstStyle/>
                    <a:p>
                      <a:r>
                        <a:rPr lang="en-US" dirty="0"/>
                        <a:t>Precision</a:t>
                      </a:r>
                    </a:p>
                  </a:txBody>
                  <a:tcPr/>
                </a:tc>
                <a:tc>
                  <a:txBody>
                    <a:bodyPr/>
                    <a:lstStyle/>
                    <a:p>
                      <a:r>
                        <a:rPr lang="en-US" dirty="0"/>
                        <a:t>Recall</a:t>
                      </a:r>
                    </a:p>
                  </a:txBody>
                  <a:tcPr/>
                </a:tc>
                <a:tc>
                  <a:txBody>
                    <a:bodyPr/>
                    <a:lstStyle/>
                    <a:p>
                      <a:r>
                        <a:rPr lang="en-US" dirty="0"/>
                        <a:t>F1-score</a:t>
                      </a:r>
                    </a:p>
                  </a:txBody>
                  <a:tcPr/>
                </a:tc>
                <a:tc>
                  <a:txBody>
                    <a:bodyPr/>
                    <a:lstStyle/>
                    <a:p>
                      <a:r>
                        <a:rPr lang="en-US" dirty="0"/>
                        <a:t>Support</a:t>
                      </a:r>
                    </a:p>
                  </a:txBody>
                  <a:tcPr/>
                </a:tc>
                <a:extLst>
                  <a:ext uri="{0D108BD9-81ED-4DB2-BD59-A6C34878D82A}">
                    <a16:rowId xmlns:a16="http://schemas.microsoft.com/office/drawing/2014/main" val="3368839631"/>
                  </a:ext>
                </a:extLst>
              </a:tr>
              <a:tr h="370840">
                <a:tc>
                  <a:txBody>
                    <a:bodyPr/>
                    <a:lstStyle/>
                    <a:p>
                      <a:r>
                        <a:rPr lang="en-US" dirty="0">
                          <a:solidFill>
                            <a:schemeClr val="bg1"/>
                          </a:solidFill>
                        </a:rPr>
                        <a:t>CLASS</a:t>
                      </a: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805248198"/>
                  </a:ext>
                </a:extLst>
              </a:tr>
              <a:tr h="370840">
                <a:tc>
                  <a:txBody>
                    <a:bodyPr/>
                    <a:lstStyle/>
                    <a:p>
                      <a:r>
                        <a:rPr lang="en-US" dirty="0">
                          <a:solidFill>
                            <a:schemeClr val="bg1"/>
                          </a:solidFill>
                        </a:rPr>
                        <a:t>       </a:t>
                      </a:r>
                      <a:r>
                        <a:rPr lang="en-US" dirty="0">
                          <a:solidFill>
                            <a:srgbClr val="FF0000"/>
                          </a:solidFill>
                        </a:rPr>
                        <a:t>Stay</a:t>
                      </a:r>
                      <a:r>
                        <a:rPr lang="en-US" dirty="0">
                          <a:solidFill>
                            <a:schemeClr val="bg1"/>
                          </a:solidFill>
                        </a:rPr>
                        <a:t> </a:t>
                      </a:r>
                    </a:p>
                  </a:txBody>
                  <a:tcPr/>
                </a:tc>
                <a:tc>
                  <a:txBody>
                    <a:bodyPr/>
                    <a:lstStyle/>
                    <a:p>
                      <a:r>
                        <a:rPr lang="en-US" dirty="0">
                          <a:solidFill>
                            <a:schemeClr val="bg1"/>
                          </a:solidFill>
                        </a:rPr>
                        <a:t>89%</a:t>
                      </a:r>
                    </a:p>
                  </a:txBody>
                  <a:tcPr>
                    <a:solidFill>
                      <a:srgbClr val="E7EDFC"/>
                    </a:solidFill>
                  </a:tcPr>
                </a:tc>
                <a:tc>
                  <a:txBody>
                    <a:bodyPr/>
                    <a:lstStyle/>
                    <a:p>
                      <a:r>
                        <a:rPr lang="en-US" dirty="0">
                          <a:solidFill>
                            <a:schemeClr val="bg1"/>
                          </a:solidFill>
                        </a:rPr>
                        <a:t>77%</a:t>
                      </a:r>
                    </a:p>
                  </a:txBody>
                  <a:tcPr/>
                </a:tc>
                <a:tc>
                  <a:txBody>
                    <a:bodyPr/>
                    <a:lstStyle/>
                    <a:p>
                      <a:r>
                        <a:rPr lang="en-US" dirty="0">
                          <a:solidFill>
                            <a:schemeClr val="bg1"/>
                          </a:solidFill>
                        </a:rPr>
                        <a:t>82%</a:t>
                      </a:r>
                    </a:p>
                  </a:txBody>
                  <a:tcPr/>
                </a:tc>
                <a:tc>
                  <a:txBody>
                    <a:bodyPr/>
                    <a:lstStyle/>
                    <a:p>
                      <a:r>
                        <a:rPr lang="en-US" dirty="0">
                          <a:solidFill>
                            <a:schemeClr val="bg1"/>
                          </a:solidFill>
                        </a:rPr>
                        <a:t>295</a:t>
                      </a:r>
                    </a:p>
                  </a:txBody>
                  <a:tcPr/>
                </a:tc>
                <a:extLst>
                  <a:ext uri="{0D108BD9-81ED-4DB2-BD59-A6C34878D82A}">
                    <a16:rowId xmlns:a16="http://schemas.microsoft.com/office/drawing/2014/main" val="118378468"/>
                  </a:ext>
                </a:extLst>
              </a:tr>
              <a:tr h="557461">
                <a:tc>
                  <a:txBody>
                    <a:bodyPr/>
                    <a:lstStyle/>
                    <a:p>
                      <a:r>
                        <a:rPr lang="en-US" dirty="0">
                          <a:solidFill>
                            <a:schemeClr val="bg1"/>
                          </a:solidFill>
                        </a:rPr>
                        <a:t>       </a:t>
                      </a:r>
                      <a:r>
                        <a:rPr lang="en-US" dirty="0">
                          <a:solidFill>
                            <a:srgbClr val="00B050"/>
                          </a:solidFill>
                        </a:rPr>
                        <a:t>Move</a:t>
                      </a:r>
                    </a:p>
                  </a:txBody>
                  <a:tcPr/>
                </a:tc>
                <a:tc>
                  <a:txBody>
                    <a:bodyPr/>
                    <a:lstStyle/>
                    <a:p>
                      <a:r>
                        <a:rPr lang="en-US" dirty="0">
                          <a:solidFill>
                            <a:schemeClr val="bg1"/>
                          </a:solidFill>
                        </a:rPr>
                        <a:t>54%</a:t>
                      </a:r>
                    </a:p>
                  </a:txBody>
                  <a:tcPr/>
                </a:tc>
                <a:tc>
                  <a:txBody>
                    <a:bodyPr/>
                    <a:lstStyle/>
                    <a:p>
                      <a:r>
                        <a:rPr lang="en-US" dirty="0">
                          <a:solidFill>
                            <a:schemeClr val="bg1"/>
                          </a:solidFill>
                        </a:rPr>
                        <a:t>75%</a:t>
                      </a:r>
                    </a:p>
                  </a:txBody>
                  <a:tcPr/>
                </a:tc>
                <a:tc>
                  <a:txBody>
                    <a:bodyPr/>
                    <a:lstStyle/>
                    <a:p>
                      <a:r>
                        <a:rPr lang="en-US" dirty="0">
                          <a:solidFill>
                            <a:schemeClr val="bg1"/>
                          </a:solidFill>
                        </a:rPr>
                        <a:t>62%</a:t>
                      </a:r>
                    </a:p>
                  </a:txBody>
                  <a:tcPr/>
                </a:tc>
                <a:tc>
                  <a:txBody>
                    <a:bodyPr/>
                    <a:lstStyle/>
                    <a:p>
                      <a:r>
                        <a:rPr lang="en-US" dirty="0">
                          <a:solidFill>
                            <a:schemeClr val="bg1"/>
                          </a:solidFill>
                        </a:rPr>
                        <a:t>107</a:t>
                      </a:r>
                    </a:p>
                  </a:txBody>
                  <a:tcPr/>
                </a:tc>
                <a:extLst>
                  <a:ext uri="{0D108BD9-81ED-4DB2-BD59-A6C34878D82A}">
                    <a16:rowId xmlns:a16="http://schemas.microsoft.com/office/drawing/2014/main" val="683740158"/>
                  </a:ext>
                </a:extLst>
              </a:tr>
              <a:tr h="370840">
                <a:tc>
                  <a:txBody>
                    <a:bodyPr/>
                    <a:lstStyle/>
                    <a:p>
                      <a:r>
                        <a:rPr lang="en-US" dirty="0">
                          <a:solidFill>
                            <a:schemeClr val="bg1"/>
                          </a:solidFill>
                        </a:rPr>
                        <a:t>Threshold</a:t>
                      </a: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r>
                        <a:rPr lang="en-US" dirty="0">
                          <a:solidFill>
                            <a:schemeClr val="bg1"/>
                          </a:solidFill>
                        </a:rPr>
                        <a:t>0.21</a:t>
                      </a:r>
                    </a:p>
                  </a:txBody>
                  <a:tcPr/>
                </a:tc>
                <a:extLst>
                  <a:ext uri="{0D108BD9-81ED-4DB2-BD59-A6C34878D82A}">
                    <a16:rowId xmlns:a16="http://schemas.microsoft.com/office/drawing/2014/main" val="3146235681"/>
                  </a:ext>
                </a:extLst>
              </a:tr>
              <a:tr h="370840">
                <a:tc>
                  <a:txBody>
                    <a:bodyPr/>
                    <a:lstStyle/>
                    <a:p>
                      <a:r>
                        <a:rPr lang="en-US" dirty="0">
                          <a:solidFill>
                            <a:schemeClr val="bg1"/>
                          </a:solidFill>
                        </a:rPr>
                        <a:t>Accuracy</a:t>
                      </a: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r>
                        <a:rPr lang="en-US" dirty="0">
                          <a:solidFill>
                            <a:schemeClr val="bg1"/>
                          </a:solidFill>
                        </a:rPr>
                        <a:t>76%</a:t>
                      </a:r>
                    </a:p>
                  </a:txBody>
                  <a:tcPr/>
                </a:tc>
                <a:tc>
                  <a:txBody>
                    <a:bodyPr/>
                    <a:lstStyle/>
                    <a:p>
                      <a:r>
                        <a:rPr lang="en-US" dirty="0">
                          <a:solidFill>
                            <a:schemeClr val="bg1"/>
                          </a:solidFill>
                        </a:rPr>
                        <a:t>402</a:t>
                      </a:r>
                    </a:p>
                  </a:txBody>
                  <a:tcPr/>
                </a:tc>
                <a:extLst>
                  <a:ext uri="{0D108BD9-81ED-4DB2-BD59-A6C34878D82A}">
                    <a16:rowId xmlns:a16="http://schemas.microsoft.com/office/drawing/2014/main" val="3586584538"/>
                  </a:ext>
                </a:extLst>
              </a:tr>
              <a:tr h="370840">
                <a:tc>
                  <a:txBody>
                    <a:bodyPr/>
                    <a:lstStyle/>
                    <a:p>
                      <a:r>
                        <a:rPr lang="en-US" dirty="0">
                          <a:solidFill>
                            <a:schemeClr val="bg1"/>
                          </a:solidFill>
                        </a:rPr>
                        <a:t>Macro </a:t>
                      </a:r>
                      <a:r>
                        <a:rPr lang="en-US" dirty="0" err="1">
                          <a:solidFill>
                            <a:schemeClr val="bg1"/>
                          </a:solidFill>
                        </a:rPr>
                        <a:t>Avg</a:t>
                      </a:r>
                      <a:endParaRPr lang="en-US" dirty="0">
                        <a:solidFill>
                          <a:schemeClr val="bg1"/>
                        </a:solidFill>
                      </a:endParaRPr>
                    </a:p>
                  </a:txBody>
                  <a:tcPr/>
                </a:tc>
                <a:tc>
                  <a:txBody>
                    <a:bodyPr/>
                    <a:lstStyle/>
                    <a:p>
                      <a:r>
                        <a:rPr lang="en-US" dirty="0">
                          <a:solidFill>
                            <a:schemeClr val="bg1"/>
                          </a:solidFill>
                        </a:rPr>
                        <a:t>72%</a:t>
                      </a:r>
                    </a:p>
                  </a:txBody>
                  <a:tcPr/>
                </a:tc>
                <a:tc>
                  <a:txBody>
                    <a:bodyPr/>
                    <a:lstStyle/>
                    <a:p>
                      <a:r>
                        <a:rPr lang="en-US" dirty="0">
                          <a:solidFill>
                            <a:schemeClr val="bg1"/>
                          </a:solidFill>
                        </a:rPr>
                        <a:t>76%</a:t>
                      </a:r>
                    </a:p>
                  </a:txBody>
                  <a:tcPr/>
                </a:tc>
                <a:tc>
                  <a:txBody>
                    <a:bodyPr/>
                    <a:lstStyle/>
                    <a:p>
                      <a:r>
                        <a:rPr lang="en-US" dirty="0">
                          <a:solidFill>
                            <a:schemeClr val="bg1"/>
                          </a:solidFill>
                        </a:rPr>
                        <a:t>72%</a:t>
                      </a:r>
                    </a:p>
                  </a:txBody>
                  <a:tcPr/>
                </a:tc>
                <a:tc>
                  <a:txBody>
                    <a:bodyPr/>
                    <a:lstStyle/>
                    <a:p>
                      <a:r>
                        <a:rPr lang="en-US" dirty="0">
                          <a:solidFill>
                            <a:schemeClr val="bg1"/>
                          </a:solidFill>
                        </a:rPr>
                        <a:t>402</a:t>
                      </a:r>
                    </a:p>
                  </a:txBody>
                  <a:tcPr/>
                </a:tc>
                <a:extLst>
                  <a:ext uri="{0D108BD9-81ED-4DB2-BD59-A6C34878D82A}">
                    <a16:rowId xmlns:a16="http://schemas.microsoft.com/office/drawing/2014/main" val="2157675511"/>
                  </a:ext>
                </a:extLst>
              </a:tr>
              <a:tr h="370840">
                <a:tc>
                  <a:txBody>
                    <a:bodyPr/>
                    <a:lstStyle/>
                    <a:p>
                      <a:r>
                        <a:rPr lang="en-US" dirty="0">
                          <a:solidFill>
                            <a:schemeClr val="bg1"/>
                          </a:solidFill>
                        </a:rPr>
                        <a:t>Weighted </a:t>
                      </a:r>
                      <a:r>
                        <a:rPr lang="en-US" dirty="0" err="1">
                          <a:solidFill>
                            <a:schemeClr val="bg1"/>
                          </a:solidFill>
                        </a:rPr>
                        <a:t>Avg</a:t>
                      </a:r>
                      <a:endParaRPr lang="en-US" dirty="0">
                        <a:solidFill>
                          <a:schemeClr val="bg1"/>
                        </a:solidFill>
                      </a:endParaRPr>
                    </a:p>
                  </a:txBody>
                  <a:tcPr/>
                </a:tc>
                <a:tc>
                  <a:txBody>
                    <a:bodyPr/>
                    <a:lstStyle/>
                    <a:p>
                      <a:r>
                        <a:rPr lang="en-US" dirty="0">
                          <a:solidFill>
                            <a:schemeClr val="bg1"/>
                          </a:solidFill>
                        </a:rPr>
                        <a:t>80%</a:t>
                      </a:r>
                    </a:p>
                  </a:txBody>
                  <a:tcPr/>
                </a:tc>
                <a:tc>
                  <a:txBody>
                    <a:bodyPr/>
                    <a:lstStyle/>
                    <a:p>
                      <a:r>
                        <a:rPr lang="en-US" dirty="0">
                          <a:solidFill>
                            <a:schemeClr val="bg1"/>
                          </a:solidFill>
                        </a:rPr>
                        <a:t>76%</a:t>
                      </a:r>
                    </a:p>
                  </a:txBody>
                  <a:tcPr/>
                </a:tc>
                <a:tc>
                  <a:txBody>
                    <a:bodyPr/>
                    <a:lstStyle/>
                    <a:p>
                      <a:r>
                        <a:rPr lang="en-US" dirty="0">
                          <a:solidFill>
                            <a:schemeClr val="bg1"/>
                          </a:solidFill>
                        </a:rPr>
                        <a:t>77%</a:t>
                      </a:r>
                    </a:p>
                  </a:txBody>
                  <a:tcPr/>
                </a:tc>
                <a:tc>
                  <a:txBody>
                    <a:bodyPr/>
                    <a:lstStyle/>
                    <a:p>
                      <a:r>
                        <a:rPr lang="en-US" dirty="0">
                          <a:solidFill>
                            <a:schemeClr val="bg1"/>
                          </a:solidFill>
                        </a:rPr>
                        <a:t>402</a:t>
                      </a:r>
                    </a:p>
                  </a:txBody>
                  <a:tcPr/>
                </a:tc>
                <a:extLst>
                  <a:ext uri="{0D108BD9-81ED-4DB2-BD59-A6C34878D82A}">
                    <a16:rowId xmlns:a16="http://schemas.microsoft.com/office/drawing/2014/main" val="3089304046"/>
                  </a:ext>
                </a:extLst>
              </a:tr>
            </a:tbl>
          </a:graphicData>
        </a:graphic>
      </p:graphicFrame>
      <p:sp>
        <p:nvSpPr>
          <p:cNvPr id="32" name="Rectangle 31">
            <a:extLst>
              <a:ext uri="{FF2B5EF4-FFF2-40B4-BE49-F238E27FC236}">
                <a16:creationId xmlns:a16="http://schemas.microsoft.com/office/drawing/2014/main" id="{B5143350-E2F4-C044-87AD-E6FDF8B17CC9}"/>
              </a:ext>
            </a:extLst>
          </p:cNvPr>
          <p:cNvSpPr/>
          <p:nvPr/>
        </p:nvSpPr>
        <p:spPr>
          <a:xfrm>
            <a:off x="-81964" y="2733968"/>
            <a:ext cx="9236124" cy="8712966"/>
          </a:xfrm>
          <a:prstGeom prst="rect">
            <a:avLst/>
          </a:prstGeom>
          <a:solidFill>
            <a:schemeClr val="bg1"/>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grpSp>
        <p:nvGrpSpPr>
          <p:cNvPr id="6" name="Group 5">
            <a:extLst>
              <a:ext uri="{FF2B5EF4-FFF2-40B4-BE49-F238E27FC236}">
                <a16:creationId xmlns:a16="http://schemas.microsoft.com/office/drawing/2014/main" id="{1F4067A9-7D31-304A-B2D8-69F4869F2091}"/>
              </a:ext>
            </a:extLst>
          </p:cNvPr>
          <p:cNvGrpSpPr/>
          <p:nvPr/>
        </p:nvGrpSpPr>
        <p:grpSpPr>
          <a:xfrm>
            <a:off x="662291" y="3003949"/>
            <a:ext cx="7804058" cy="7696830"/>
            <a:chOff x="662291" y="3003949"/>
            <a:chExt cx="7804058" cy="7696830"/>
          </a:xfrm>
        </p:grpSpPr>
        <p:pic>
          <p:nvPicPr>
            <p:cNvPr id="21" name="Picture 20">
              <a:extLst>
                <a:ext uri="{FF2B5EF4-FFF2-40B4-BE49-F238E27FC236}">
                  <a16:creationId xmlns:a16="http://schemas.microsoft.com/office/drawing/2014/main" id="{92946D4D-3FF0-B848-A2E7-C9DFD4E4A2B8}"/>
                </a:ext>
              </a:extLst>
            </p:cNvPr>
            <p:cNvPicPr>
              <a:picLocks noChangeAspect="1"/>
            </p:cNvPicPr>
            <p:nvPr/>
          </p:nvPicPr>
          <p:blipFill rotWithShape="1">
            <a:blip r:embed="rId3"/>
            <a:srcRect l="13668" t="11926" r="6490" b="9681"/>
            <a:stretch/>
          </p:blipFill>
          <p:spPr>
            <a:xfrm>
              <a:off x="2254469" y="4165979"/>
              <a:ext cx="6211880" cy="6534800"/>
            </a:xfrm>
            <a:prstGeom prst="rect">
              <a:avLst/>
            </a:prstGeom>
          </p:spPr>
        </p:pic>
        <p:sp>
          <p:nvSpPr>
            <p:cNvPr id="24" name="Rectangle 23">
              <a:extLst>
                <a:ext uri="{FF2B5EF4-FFF2-40B4-BE49-F238E27FC236}">
                  <a16:creationId xmlns:a16="http://schemas.microsoft.com/office/drawing/2014/main" id="{5964D521-DFCA-4A46-A53B-FD46A4FBB9C8}"/>
                </a:ext>
              </a:extLst>
            </p:cNvPr>
            <p:cNvSpPr/>
            <p:nvPr/>
          </p:nvSpPr>
          <p:spPr>
            <a:xfrm>
              <a:off x="3821542" y="3003949"/>
              <a:ext cx="3077734" cy="669418"/>
            </a:xfrm>
            <a:prstGeom prst="rect">
              <a:avLst/>
            </a:prstGeom>
          </p:spPr>
          <p:txBody>
            <a:bodyPr wrap="square">
              <a:spAutoFit/>
            </a:bodyPr>
            <a:lstStyle/>
            <a:p>
              <a:pPr algn="ctr"/>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PREDICTED</a:t>
              </a:r>
            </a:p>
          </p:txBody>
        </p:sp>
        <p:sp>
          <p:nvSpPr>
            <p:cNvPr id="26" name="Rectangle 25">
              <a:extLst>
                <a:ext uri="{FF2B5EF4-FFF2-40B4-BE49-F238E27FC236}">
                  <a16:creationId xmlns:a16="http://schemas.microsoft.com/office/drawing/2014/main" id="{6328AF69-CA0F-2444-8B43-57B85BAC190E}"/>
                </a:ext>
              </a:extLst>
            </p:cNvPr>
            <p:cNvSpPr/>
            <p:nvPr/>
          </p:nvSpPr>
          <p:spPr>
            <a:xfrm rot="16200000">
              <a:off x="-541867" y="7098670"/>
              <a:ext cx="3077734" cy="669418"/>
            </a:xfrm>
            <a:prstGeom prst="rect">
              <a:avLst/>
            </a:prstGeom>
          </p:spPr>
          <p:txBody>
            <a:bodyPr wrap="square">
              <a:spAutoFit/>
            </a:bodyPr>
            <a:lstStyle/>
            <a:p>
              <a:pPr algn="ctr"/>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ACTUAL</a:t>
              </a:r>
            </a:p>
          </p:txBody>
        </p:sp>
        <p:grpSp>
          <p:nvGrpSpPr>
            <p:cNvPr id="5" name="Group 4">
              <a:extLst>
                <a:ext uri="{FF2B5EF4-FFF2-40B4-BE49-F238E27FC236}">
                  <a16:creationId xmlns:a16="http://schemas.microsoft.com/office/drawing/2014/main" id="{2CC4EA41-4469-DB4D-ADB1-D601D39D8463}"/>
                </a:ext>
              </a:extLst>
            </p:cNvPr>
            <p:cNvGrpSpPr/>
            <p:nvPr/>
          </p:nvGrpSpPr>
          <p:grpSpPr>
            <a:xfrm>
              <a:off x="2254469" y="3540913"/>
              <a:ext cx="6155468" cy="695001"/>
              <a:chOff x="2254469" y="3540913"/>
              <a:chExt cx="6155468" cy="695001"/>
            </a:xfrm>
          </p:grpSpPr>
          <p:sp>
            <p:nvSpPr>
              <p:cNvPr id="27" name="Rectangle 26">
                <a:extLst>
                  <a:ext uri="{FF2B5EF4-FFF2-40B4-BE49-F238E27FC236}">
                    <a16:creationId xmlns:a16="http://schemas.microsoft.com/office/drawing/2014/main" id="{5CA9C9A0-37D1-CB43-A9E3-F8A4D9756FA3}"/>
                  </a:ext>
                </a:extLst>
              </p:cNvPr>
              <p:cNvSpPr/>
              <p:nvPr/>
            </p:nvSpPr>
            <p:spPr>
              <a:xfrm>
                <a:off x="2254469" y="3540913"/>
                <a:ext cx="3077734" cy="669418"/>
              </a:xfrm>
              <a:prstGeom prst="rect">
                <a:avLst/>
              </a:prstGeom>
            </p:spPr>
            <p:txBody>
              <a:bodyPr wrap="square">
                <a:spAutoFit/>
              </a:bodyPr>
              <a:lstStyle/>
              <a:p>
                <a:pPr algn="ctr"/>
                <a:r>
                  <a:rPr lang="en-US" sz="3600" dirty="0">
                    <a:solidFill>
                      <a:srgbClr val="FF0000"/>
                    </a:solidFill>
                    <a:latin typeface="Roboto Light" panose="02000000000000000000" pitchFamily="2" charset="0"/>
                    <a:ea typeface="Roboto Light" panose="02000000000000000000" pitchFamily="2" charset="0"/>
                    <a:cs typeface="Open Sans Light" panose="020B0306030504020204" pitchFamily="34" charset="0"/>
                  </a:rPr>
                  <a:t>Stay</a:t>
                </a:r>
              </a:p>
            </p:txBody>
          </p:sp>
          <p:sp>
            <p:nvSpPr>
              <p:cNvPr id="28" name="Rectangle 27">
                <a:extLst>
                  <a:ext uri="{FF2B5EF4-FFF2-40B4-BE49-F238E27FC236}">
                    <a16:creationId xmlns:a16="http://schemas.microsoft.com/office/drawing/2014/main" id="{D13B6B3C-FD94-774B-8510-D033CA914BA1}"/>
                  </a:ext>
                </a:extLst>
              </p:cNvPr>
              <p:cNvSpPr/>
              <p:nvPr/>
            </p:nvSpPr>
            <p:spPr>
              <a:xfrm>
                <a:off x="5332203" y="3566496"/>
                <a:ext cx="3077734" cy="669418"/>
              </a:xfrm>
              <a:prstGeom prst="rect">
                <a:avLst/>
              </a:prstGeom>
            </p:spPr>
            <p:txBody>
              <a:bodyPr wrap="square">
                <a:spAutoFit/>
              </a:bodyPr>
              <a:lstStyle/>
              <a:p>
                <a:pPr algn="ctr"/>
                <a:r>
                  <a:rPr lang="en-US" sz="3600" dirty="0">
                    <a:solidFill>
                      <a:srgbClr val="00B050"/>
                    </a:solidFill>
                    <a:latin typeface="Roboto Light" panose="02000000000000000000" pitchFamily="2" charset="0"/>
                    <a:ea typeface="Roboto Light" panose="02000000000000000000" pitchFamily="2" charset="0"/>
                    <a:cs typeface="Open Sans Light" panose="020B0306030504020204" pitchFamily="34" charset="0"/>
                  </a:rPr>
                  <a:t>Move</a:t>
                </a:r>
              </a:p>
            </p:txBody>
          </p:sp>
        </p:grpSp>
        <p:grpSp>
          <p:nvGrpSpPr>
            <p:cNvPr id="29" name="Group 28">
              <a:extLst>
                <a:ext uri="{FF2B5EF4-FFF2-40B4-BE49-F238E27FC236}">
                  <a16:creationId xmlns:a16="http://schemas.microsoft.com/office/drawing/2014/main" id="{506946EF-550D-204B-9A00-CBFEE457C7C2}"/>
                </a:ext>
              </a:extLst>
            </p:cNvPr>
            <p:cNvGrpSpPr/>
            <p:nvPr/>
          </p:nvGrpSpPr>
          <p:grpSpPr>
            <a:xfrm rot="16200000">
              <a:off x="-1297401" y="7000701"/>
              <a:ext cx="6155468" cy="695001"/>
              <a:chOff x="2254469" y="3540913"/>
              <a:chExt cx="6155468" cy="695001"/>
            </a:xfrm>
          </p:grpSpPr>
          <p:sp>
            <p:nvSpPr>
              <p:cNvPr id="30" name="Rectangle 29">
                <a:extLst>
                  <a:ext uri="{FF2B5EF4-FFF2-40B4-BE49-F238E27FC236}">
                    <a16:creationId xmlns:a16="http://schemas.microsoft.com/office/drawing/2014/main" id="{42A88BDB-4E90-984E-AEED-6C50BFE34051}"/>
                  </a:ext>
                </a:extLst>
              </p:cNvPr>
              <p:cNvSpPr/>
              <p:nvPr/>
            </p:nvSpPr>
            <p:spPr>
              <a:xfrm>
                <a:off x="2254469" y="3540913"/>
                <a:ext cx="3077734" cy="669418"/>
              </a:xfrm>
              <a:prstGeom prst="rect">
                <a:avLst/>
              </a:prstGeom>
            </p:spPr>
            <p:txBody>
              <a:bodyPr wrap="square">
                <a:spAutoFit/>
              </a:bodyPr>
              <a:lstStyle/>
              <a:p>
                <a:pPr algn="ctr"/>
                <a:r>
                  <a:rPr lang="en-US" sz="3600" dirty="0">
                    <a:solidFill>
                      <a:srgbClr val="00B050"/>
                    </a:solidFill>
                    <a:latin typeface="Roboto Light" panose="02000000000000000000" pitchFamily="2" charset="0"/>
                    <a:ea typeface="Roboto Light" panose="02000000000000000000" pitchFamily="2" charset="0"/>
                    <a:cs typeface="Open Sans Light" panose="020B0306030504020204" pitchFamily="34" charset="0"/>
                  </a:rPr>
                  <a:t>Move</a:t>
                </a:r>
              </a:p>
            </p:txBody>
          </p:sp>
          <p:sp>
            <p:nvSpPr>
              <p:cNvPr id="31" name="Rectangle 30">
                <a:extLst>
                  <a:ext uri="{FF2B5EF4-FFF2-40B4-BE49-F238E27FC236}">
                    <a16:creationId xmlns:a16="http://schemas.microsoft.com/office/drawing/2014/main" id="{86892EE2-7139-EE47-A174-E93E6E659982}"/>
                  </a:ext>
                </a:extLst>
              </p:cNvPr>
              <p:cNvSpPr/>
              <p:nvPr/>
            </p:nvSpPr>
            <p:spPr>
              <a:xfrm>
                <a:off x="5332203" y="3566496"/>
                <a:ext cx="3077734" cy="669418"/>
              </a:xfrm>
              <a:prstGeom prst="rect">
                <a:avLst/>
              </a:prstGeom>
            </p:spPr>
            <p:txBody>
              <a:bodyPr wrap="square">
                <a:spAutoFit/>
              </a:bodyPr>
              <a:lstStyle/>
              <a:p>
                <a:pPr algn="ctr"/>
                <a:r>
                  <a:rPr lang="en-US" sz="3600" dirty="0">
                    <a:solidFill>
                      <a:srgbClr val="FF0000"/>
                    </a:solidFill>
                    <a:latin typeface="Roboto Light" panose="02000000000000000000" pitchFamily="2" charset="0"/>
                    <a:ea typeface="Roboto Light" panose="02000000000000000000" pitchFamily="2" charset="0"/>
                    <a:cs typeface="Open Sans Light" panose="020B0306030504020204" pitchFamily="34" charset="0"/>
                  </a:rPr>
                  <a:t>Stay</a:t>
                </a:r>
              </a:p>
            </p:txBody>
          </p:sp>
        </p:grpSp>
      </p:grpSp>
      <p:pic>
        <p:nvPicPr>
          <p:cNvPr id="33" name="Picture 32">
            <a:extLst>
              <a:ext uri="{FF2B5EF4-FFF2-40B4-BE49-F238E27FC236}">
                <a16:creationId xmlns:a16="http://schemas.microsoft.com/office/drawing/2014/main" id="{725BF530-5972-024E-8D15-179930AC0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428" y="11846856"/>
            <a:ext cx="756280" cy="756280"/>
          </a:xfrm>
          <a:prstGeom prst="rect">
            <a:avLst/>
          </a:prstGeom>
          <a:solidFill>
            <a:srgbClr val="292A2E"/>
          </a:solidFill>
        </p:spPr>
      </p:pic>
      <p:sp>
        <p:nvSpPr>
          <p:cNvPr id="34" name="TextBox 33">
            <a:extLst>
              <a:ext uri="{FF2B5EF4-FFF2-40B4-BE49-F238E27FC236}">
                <a16:creationId xmlns:a16="http://schemas.microsoft.com/office/drawing/2014/main" id="{281FE187-C630-FA4E-97CB-20D6DFEE626A}"/>
              </a:ext>
            </a:extLst>
          </p:cNvPr>
          <p:cNvSpPr txBox="1"/>
          <p:nvPr/>
        </p:nvSpPr>
        <p:spPr>
          <a:xfrm>
            <a:off x="1702708" y="11925758"/>
            <a:ext cx="2678793" cy="627416"/>
          </a:xfrm>
          <a:prstGeom prst="rect">
            <a:avLst/>
          </a:prstGeom>
          <a:solidFill>
            <a:srgbClr val="292A2E"/>
          </a:solidFill>
        </p:spPr>
        <p:txBody>
          <a:bodyPr wrap="square" rtlCol="0">
            <a:spAutoFit/>
          </a:bodyPr>
          <a:lstStyle/>
          <a:p>
            <a:r>
              <a:rPr lang="en-US" sz="3477" dirty="0"/>
              <a:t>Springboard</a:t>
            </a:r>
          </a:p>
        </p:txBody>
      </p:sp>
      <p:sp>
        <p:nvSpPr>
          <p:cNvPr id="35" name="Rectangle 34">
            <a:extLst>
              <a:ext uri="{FF2B5EF4-FFF2-40B4-BE49-F238E27FC236}">
                <a16:creationId xmlns:a16="http://schemas.microsoft.com/office/drawing/2014/main" id="{087AF383-9ADD-8448-8F0D-0126BB50BE11}"/>
              </a:ext>
            </a:extLst>
          </p:cNvPr>
          <p:cNvSpPr/>
          <p:nvPr/>
        </p:nvSpPr>
        <p:spPr>
          <a:xfrm>
            <a:off x="1349374" y="1751455"/>
            <a:ext cx="7375525" cy="463075"/>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Model: SVC(</a:t>
            </a:r>
            <a:r>
              <a:rPr lang="en-US" sz="1800" dirty="0"/>
              <a:t>{'C': 10.0, 'gamma': 0.01, kernel=‘</a:t>
            </a:r>
            <a:r>
              <a:rPr lang="en-US" sz="1800" dirty="0" err="1"/>
              <a:t>rbf</a:t>
            </a:r>
            <a:r>
              <a:rPr lang="en-US" sz="1800" dirty="0"/>
              <a:t>’ </a:t>
            </a:r>
            <a:r>
              <a:rPr lang="en-US" sz="1800" dirty="0" err="1"/>
              <a:t>class_weight</a:t>
            </a:r>
            <a:r>
              <a:rPr lang="en-US" sz="1800" dirty="0"/>
              <a:t>=‘balanced})</a:t>
            </a:r>
            <a:endPar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p:txBody>
      </p:sp>
    </p:spTree>
    <p:extLst>
      <p:ext uri="{BB962C8B-B14F-4D97-AF65-F5344CB8AC3E}">
        <p14:creationId xmlns:p14="http://schemas.microsoft.com/office/powerpoint/2010/main" val="2117033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https://github.com/Pooret/Predicting-Executive-Stock-Movements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13</a:t>
            </a:fld>
            <a:endParaRPr lang="en-US"/>
          </a:p>
        </p:txBody>
      </p:sp>
      <p:sp>
        <p:nvSpPr>
          <p:cNvPr id="16" name="TextBox 15"/>
          <p:cNvSpPr txBox="1"/>
          <p:nvPr/>
        </p:nvSpPr>
        <p:spPr>
          <a:xfrm>
            <a:off x="1349375" y="797144"/>
            <a:ext cx="4011034" cy="982513"/>
          </a:xfrm>
          <a:prstGeom prst="rect">
            <a:avLst/>
          </a:prstGeom>
          <a:noFill/>
        </p:spPr>
        <p:txBody>
          <a:bodyPr wrap="non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Model </a:t>
            </a:r>
            <a:r>
              <a:rPr lang="en-US" sz="4400" b="1" dirty="0">
                <a:solidFill>
                  <a:schemeClr val="accent1"/>
                </a:solidFill>
                <a:latin typeface="Roboto" panose="02000000000000000000" pitchFamily="2" charset="0"/>
                <a:ea typeface="Roboto" panose="02000000000000000000" pitchFamily="2" charset="0"/>
              </a:rPr>
              <a:t>Results</a:t>
            </a:r>
          </a:p>
        </p:txBody>
      </p:sp>
      <p:sp>
        <p:nvSpPr>
          <p:cNvPr id="18" name="Rectangle 17"/>
          <p:cNvSpPr/>
          <p:nvPr/>
        </p:nvSpPr>
        <p:spPr>
          <a:xfrm>
            <a:off x="10075749" y="1179492"/>
            <a:ext cx="10823058" cy="3416320"/>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Confusion Matrix and Classification Report Following Model Optimization</a:t>
            </a:r>
          </a:p>
          <a:p>
            <a:endPar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endParaRPr>
          </a:p>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Precision: Total Class Predictions that Are Correct (Stay)</a:t>
            </a:r>
          </a:p>
          <a:p>
            <a:endPar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endParaRPr>
          </a:p>
        </p:txBody>
      </p:sp>
      <p:graphicFrame>
        <p:nvGraphicFramePr>
          <p:cNvPr id="22" name="Table 21">
            <a:extLst>
              <a:ext uri="{FF2B5EF4-FFF2-40B4-BE49-F238E27FC236}">
                <a16:creationId xmlns:a16="http://schemas.microsoft.com/office/drawing/2014/main" id="{B1A8DC83-E6D4-8244-978B-044990A99D5D}"/>
              </a:ext>
            </a:extLst>
          </p:cNvPr>
          <p:cNvGraphicFramePr>
            <a:graphicFrameLocks noGrp="1"/>
          </p:cNvGraphicFramePr>
          <p:nvPr>
            <p:extLst>
              <p:ext uri="{D42A27DB-BD31-4B8C-83A1-F6EECF244321}">
                <p14:modId xmlns:p14="http://schemas.microsoft.com/office/powerpoint/2010/main" val="219977264"/>
              </p:ext>
            </p:extLst>
          </p:nvPr>
        </p:nvGraphicFramePr>
        <p:xfrm>
          <a:off x="9710077" y="5018855"/>
          <a:ext cx="12700000" cy="4829048"/>
        </p:xfrm>
        <a:graphic>
          <a:graphicData uri="http://schemas.openxmlformats.org/drawingml/2006/table">
            <a:tbl>
              <a:tblPr firstRow="1" bandRow="1">
                <a:tableStyleId>{5C22544A-7EE6-4342-B048-85BDC9FD1C3A}</a:tableStyleId>
              </a:tblPr>
              <a:tblGrid>
                <a:gridCol w="4368799">
                  <a:extLst>
                    <a:ext uri="{9D8B030D-6E8A-4147-A177-3AD203B41FA5}">
                      <a16:colId xmlns:a16="http://schemas.microsoft.com/office/drawing/2014/main" val="1987325380"/>
                    </a:ext>
                  </a:extLst>
                </a:gridCol>
                <a:gridCol w="2099733">
                  <a:extLst>
                    <a:ext uri="{9D8B030D-6E8A-4147-A177-3AD203B41FA5}">
                      <a16:colId xmlns:a16="http://schemas.microsoft.com/office/drawing/2014/main" val="94069769"/>
                    </a:ext>
                  </a:extLst>
                </a:gridCol>
                <a:gridCol w="1519792">
                  <a:extLst>
                    <a:ext uri="{9D8B030D-6E8A-4147-A177-3AD203B41FA5}">
                      <a16:colId xmlns:a16="http://schemas.microsoft.com/office/drawing/2014/main" val="664619957"/>
                    </a:ext>
                  </a:extLst>
                </a:gridCol>
                <a:gridCol w="2405087">
                  <a:extLst>
                    <a:ext uri="{9D8B030D-6E8A-4147-A177-3AD203B41FA5}">
                      <a16:colId xmlns:a16="http://schemas.microsoft.com/office/drawing/2014/main" val="202438066"/>
                    </a:ext>
                  </a:extLst>
                </a:gridCol>
                <a:gridCol w="2306589">
                  <a:extLst>
                    <a:ext uri="{9D8B030D-6E8A-4147-A177-3AD203B41FA5}">
                      <a16:colId xmlns:a16="http://schemas.microsoft.com/office/drawing/2014/main" val="3436972298"/>
                    </a:ext>
                  </a:extLst>
                </a:gridCol>
              </a:tblGrid>
              <a:tr h="0">
                <a:tc>
                  <a:txBody>
                    <a:bodyPr/>
                    <a:lstStyle/>
                    <a:p>
                      <a:endParaRPr lang="en-US" dirty="0"/>
                    </a:p>
                  </a:txBody>
                  <a:tcPr/>
                </a:tc>
                <a:tc>
                  <a:txBody>
                    <a:bodyPr/>
                    <a:lstStyle/>
                    <a:p>
                      <a:r>
                        <a:rPr lang="en-US" dirty="0"/>
                        <a:t>Precision</a:t>
                      </a:r>
                    </a:p>
                  </a:txBody>
                  <a:tcPr/>
                </a:tc>
                <a:tc>
                  <a:txBody>
                    <a:bodyPr/>
                    <a:lstStyle/>
                    <a:p>
                      <a:r>
                        <a:rPr lang="en-US" dirty="0"/>
                        <a:t>Recall</a:t>
                      </a:r>
                    </a:p>
                  </a:txBody>
                  <a:tcPr/>
                </a:tc>
                <a:tc>
                  <a:txBody>
                    <a:bodyPr/>
                    <a:lstStyle/>
                    <a:p>
                      <a:r>
                        <a:rPr lang="en-US" dirty="0"/>
                        <a:t>F1-score</a:t>
                      </a:r>
                    </a:p>
                  </a:txBody>
                  <a:tcPr/>
                </a:tc>
                <a:tc>
                  <a:txBody>
                    <a:bodyPr/>
                    <a:lstStyle/>
                    <a:p>
                      <a:r>
                        <a:rPr lang="en-US" dirty="0"/>
                        <a:t>Support</a:t>
                      </a:r>
                    </a:p>
                  </a:txBody>
                  <a:tcPr/>
                </a:tc>
                <a:extLst>
                  <a:ext uri="{0D108BD9-81ED-4DB2-BD59-A6C34878D82A}">
                    <a16:rowId xmlns:a16="http://schemas.microsoft.com/office/drawing/2014/main" val="3368839631"/>
                  </a:ext>
                </a:extLst>
              </a:tr>
              <a:tr h="370840">
                <a:tc>
                  <a:txBody>
                    <a:bodyPr/>
                    <a:lstStyle/>
                    <a:p>
                      <a:r>
                        <a:rPr lang="en-US" dirty="0">
                          <a:solidFill>
                            <a:schemeClr val="bg1"/>
                          </a:solidFill>
                        </a:rPr>
                        <a:t>CLASS</a:t>
                      </a: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805248198"/>
                  </a:ext>
                </a:extLst>
              </a:tr>
              <a:tr h="370840">
                <a:tc>
                  <a:txBody>
                    <a:bodyPr/>
                    <a:lstStyle/>
                    <a:p>
                      <a:r>
                        <a:rPr lang="en-US" dirty="0">
                          <a:solidFill>
                            <a:schemeClr val="bg1"/>
                          </a:solidFill>
                        </a:rPr>
                        <a:t>       </a:t>
                      </a:r>
                      <a:r>
                        <a:rPr lang="en-US" dirty="0">
                          <a:solidFill>
                            <a:srgbClr val="FF0000"/>
                          </a:solidFill>
                        </a:rPr>
                        <a:t>Stay</a:t>
                      </a:r>
                      <a:r>
                        <a:rPr lang="en-US" dirty="0">
                          <a:solidFill>
                            <a:schemeClr val="bg1"/>
                          </a:solidFill>
                        </a:rPr>
                        <a:t> </a:t>
                      </a:r>
                    </a:p>
                  </a:txBody>
                  <a:tcPr/>
                </a:tc>
                <a:tc>
                  <a:txBody>
                    <a:bodyPr/>
                    <a:lstStyle/>
                    <a:p>
                      <a:r>
                        <a:rPr lang="en-US" dirty="0">
                          <a:solidFill>
                            <a:schemeClr val="bg1"/>
                          </a:solidFill>
                        </a:rPr>
                        <a:t>89%</a:t>
                      </a:r>
                    </a:p>
                  </a:txBody>
                  <a:tcPr>
                    <a:solidFill>
                      <a:srgbClr val="C00000"/>
                    </a:solidFill>
                  </a:tcPr>
                </a:tc>
                <a:tc>
                  <a:txBody>
                    <a:bodyPr/>
                    <a:lstStyle/>
                    <a:p>
                      <a:r>
                        <a:rPr lang="en-US" dirty="0">
                          <a:solidFill>
                            <a:schemeClr val="bg1"/>
                          </a:solidFill>
                        </a:rPr>
                        <a:t>77%</a:t>
                      </a:r>
                    </a:p>
                  </a:txBody>
                  <a:tcPr>
                    <a:solidFill>
                      <a:srgbClr val="E7EDFC"/>
                    </a:solidFill>
                  </a:tcPr>
                </a:tc>
                <a:tc>
                  <a:txBody>
                    <a:bodyPr/>
                    <a:lstStyle/>
                    <a:p>
                      <a:r>
                        <a:rPr lang="en-US" dirty="0">
                          <a:solidFill>
                            <a:schemeClr val="bg1"/>
                          </a:solidFill>
                        </a:rPr>
                        <a:t>82%</a:t>
                      </a:r>
                    </a:p>
                  </a:txBody>
                  <a:tcPr/>
                </a:tc>
                <a:tc>
                  <a:txBody>
                    <a:bodyPr/>
                    <a:lstStyle/>
                    <a:p>
                      <a:r>
                        <a:rPr lang="en-US" dirty="0">
                          <a:solidFill>
                            <a:schemeClr val="bg1"/>
                          </a:solidFill>
                        </a:rPr>
                        <a:t>295</a:t>
                      </a:r>
                    </a:p>
                  </a:txBody>
                  <a:tcPr/>
                </a:tc>
                <a:extLst>
                  <a:ext uri="{0D108BD9-81ED-4DB2-BD59-A6C34878D82A}">
                    <a16:rowId xmlns:a16="http://schemas.microsoft.com/office/drawing/2014/main" val="118378468"/>
                  </a:ext>
                </a:extLst>
              </a:tr>
              <a:tr h="557461">
                <a:tc>
                  <a:txBody>
                    <a:bodyPr/>
                    <a:lstStyle/>
                    <a:p>
                      <a:r>
                        <a:rPr lang="en-US" dirty="0">
                          <a:solidFill>
                            <a:schemeClr val="bg1"/>
                          </a:solidFill>
                        </a:rPr>
                        <a:t>       </a:t>
                      </a:r>
                      <a:r>
                        <a:rPr lang="en-US" dirty="0">
                          <a:solidFill>
                            <a:srgbClr val="00B050"/>
                          </a:solidFill>
                        </a:rPr>
                        <a:t>Move</a:t>
                      </a:r>
                    </a:p>
                  </a:txBody>
                  <a:tcPr/>
                </a:tc>
                <a:tc>
                  <a:txBody>
                    <a:bodyPr/>
                    <a:lstStyle/>
                    <a:p>
                      <a:r>
                        <a:rPr lang="en-US" dirty="0">
                          <a:solidFill>
                            <a:schemeClr val="bg1"/>
                          </a:solidFill>
                        </a:rPr>
                        <a:t>54%</a:t>
                      </a:r>
                    </a:p>
                  </a:txBody>
                  <a:tcPr/>
                </a:tc>
                <a:tc>
                  <a:txBody>
                    <a:bodyPr/>
                    <a:lstStyle/>
                    <a:p>
                      <a:r>
                        <a:rPr lang="en-US" dirty="0">
                          <a:solidFill>
                            <a:schemeClr val="bg1"/>
                          </a:solidFill>
                        </a:rPr>
                        <a:t>75%</a:t>
                      </a:r>
                    </a:p>
                  </a:txBody>
                  <a:tcPr/>
                </a:tc>
                <a:tc>
                  <a:txBody>
                    <a:bodyPr/>
                    <a:lstStyle/>
                    <a:p>
                      <a:r>
                        <a:rPr lang="en-US" dirty="0">
                          <a:solidFill>
                            <a:schemeClr val="bg1"/>
                          </a:solidFill>
                        </a:rPr>
                        <a:t>62%</a:t>
                      </a:r>
                    </a:p>
                  </a:txBody>
                  <a:tcPr/>
                </a:tc>
                <a:tc>
                  <a:txBody>
                    <a:bodyPr/>
                    <a:lstStyle/>
                    <a:p>
                      <a:r>
                        <a:rPr lang="en-US" dirty="0">
                          <a:solidFill>
                            <a:schemeClr val="bg1"/>
                          </a:solidFill>
                        </a:rPr>
                        <a:t>107</a:t>
                      </a:r>
                    </a:p>
                  </a:txBody>
                  <a:tcPr/>
                </a:tc>
                <a:extLst>
                  <a:ext uri="{0D108BD9-81ED-4DB2-BD59-A6C34878D82A}">
                    <a16:rowId xmlns:a16="http://schemas.microsoft.com/office/drawing/2014/main" val="683740158"/>
                  </a:ext>
                </a:extLst>
              </a:tr>
              <a:tr h="370840">
                <a:tc>
                  <a:txBody>
                    <a:bodyPr/>
                    <a:lstStyle/>
                    <a:p>
                      <a:r>
                        <a:rPr lang="en-US" dirty="0">
                          <a:solidFill>
                            <a:schemeClr val="bg1"/>
                          </a:solidFill>
                        </a:rPr>
                        <a:t>Threshold</a:t>
                      </a: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r>
                        <a:rPr lang="en-US" dirty="0">
                          <a:solidFill>
                            <a:schemeClr val="bg1"/>
                          </a:solidFill>
                        </a:rPr>
                        <a:t>0.21</a:t>
                      </a:r>
                    </a:p>
                  </a:txBody>
                  <a:tcPr/>
                </a:tc>
                <a:extLst>
                  <a:ext uri="{0D108BD9-81ED-4DB2-BD59-A6C34878D82A}">
                    <a16:rowId xmlns:a16="http://schemas.microsoft.com/office/drawing/2014/main" val="3146235681"/>
                  </a:ext>
                </a:extLst>
              </a:tr>
              <a:tr h="370840">
                <a:tc>
                  <a:txBody>
                    <a:bodyPr/>
                    <a:lstStyle/>
                    <a:p>
                      <a:r>
                        <a:rPr lang="en-US" dirty="0">
                          <a:solidFill>
                            <a:schemeClr val="bg1"/>
                          </a:solidFill>
                        </a:rPr>
                        <a:t>Accuracy</a:t>
                      </a: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r>
                        <a:rPr lang="en-US" dirty="0">
                          <a:solidFill>
                            <a:schemeClr val="bg1"/>
                          </a:solidFill>
                        </a:rPr>
                        <a:t>76%</a:t>
                      </a:r>
                    </a:p>
                  </a:txBody>
                  <a:tcPr/>
                </a:tc>
                <a:tc>
                  <a:txBody>
                    <a:bodyPr/>
                    <a:lstStyle/>
                    <a:p>
                      <a:r>
                        <a:rPr lang="en-US" dirty="0">
                          <a:solidFill>
                            <a:schemeClr val="bg1"/>
                          </a:solidFill>
                        </a:rPr>
                        <a:t>402</a:t>
                      </a:r>
                    </a:p>
                  </a:txBody>
                  <a:tcPr/>
                </a:tc>
                <a:extLst>
                  <a:ext uri="{0D108BD9-81ED-4DB2-BD59-A6C34878D82A}">
                    <a16:rowId xmlns:a16="http://schemas.microsoft.com/office/drawing/2014/main" val="3586584538"/>
                  </a:ext>
                </a:extLst>
              </a:tr>
              <a:tr h="370840">
                <a:tc>
                  <a:txBody>
                    <a:bodyPr/>
                    <a:lstStyle/>
                    <a:p>
                      <a:r>
                        <a:rPr lang="en-US" dirty="0">
                          <a:solidFill>
                            <a:schemeClr val="bg1"/>
                          </a:solidFill>
                        </a:rPr>
                        <a:t>Macro </a:t>
                      </a:r>
                      <a:r>
                        <a:rPr lang="en-US" dirty="0" err="1">
                          <a:solidFill>
                            <a:schemeClr val="bg1"/>
                          </a:solidFill>
                        </a:rPr>
                        <a:t>Avg</a:t>
                      </a:r>
                      <a:endParaRPr lang="en-US" dirty="0">
                        <a:solidFill>
                          <a:schemeClr val="bg1"/>
                        </a:solidFill>
                      </a:endParaRPr>
                    </a:p>
                  </a:txBody>
                  <a:tcPr/>
                </a:tc>
                <a:tc>
                  <a:txBody>
                    <a:bodyPr/>
                    <a:lstStyle/>
                    <a:p>
                      <a:r>
                        <a:rPr lang="en-US" dirty="0">
                          <a:solidFill>
                            <a:schemeClr val="bg1"/>
                          </a:solidFill>
                        </a:rPr>
                        <a:t>72%</a:t>
                      </a:r>
                    </a:p>
                  </a:txBody>
                  <a:tcPr/>
                </a:tc>
                <a:tc>
                  <a:txBody>
                    <a:bodyPr/>
                    <a:lstStyle/>
                    <a:p>
                      <a:r>
                        <a:rPr lang="en-US" dirty="0">
                          <a:solidFill>
                            <a:schemeClr val="bg1"/>
                          </a:solidFill>
                        </a:rPr>
                        <a:t>76%</a:t>
                      </a:r>
                    </a:p>
                  </a:txBody>
                  <a:tcPr/>
                </a:tc>
                <a:tc>
                  <a:txBody>
                    <a:bodyPr/>
                    <a:lstStyle/>
                    <a:p>
                      <a:r>
                        <a:rPr lang="en-US" dirty="0">
                          <a:solidFill>
                            <a:schemeClr val="bg1"/>
                          </a:solidFill>
                        </a:rPr>
                        <a:t>72%</a:t>
                      </a:r>
                    </a:p>
                  </a:txBody>
                  <a:tcPr/>
                </a:tc>
                <a:tc>
                  <a:txBody>
                    <a:bodyPr/>
                    <a:lstStyle/>
                    <a:p>
                      <a:r>
                        <a:rPr lang="en-US" dirty="0">
                          <a:solidFill>
                            <a:schemeClr val="bg1"/>
                          </a:solidFill>
                        </a:rPr>
                        <a:t>402</a:t>
                      </a:r>
                    </a:p>
                  </a:txBody>
                  <a:tcPr/>
                </a:tc>
                <a:extLst>
                  <a:ext uri="{0D108BD9-81ED-4DB2-BD59-A6C34878D82A}">
                    <a16:rowId xmlns:a16="http://schemas.microsoft.com/office/drawing/2014/main" val="2157675511"/>
                  </a:ext>
                </a:extLst>
              </a:tr>
              <a:tr h="370840">
                <a:tc>
                  <a:txBody>
                    <a:bodyPr/>
                    <a:lstStyle/>
                    <a:p>
                      <a:r>
                        <a:rPr lang="en-US" dirty="0">
                          <a:solidFill>
                            <a:schemeClr val="bg1"/>
                          </a:solidFill>
                        </a:rPr>
                        <a:t>Weighted </a:t>
                      </a:r>
                      <a:r>
                        <a:rPr lang="en-US" dirty="0" err="1">
                          <a:solidFill>
                            <a:schemeClr val="bg1"/>
                          </a:solidFill>
                        </a:rPr>
                        <a:t>Avg</a:t>
                      </a:r>
                      <a:endParaRPr lang="en-US" dirty="0">
                        <a:solidFill>
                          <a:schemeClr val="bg1"/>
                        </a:solidFill>
                      </a:endParaRPr>
                    </a:p>
                  </a:txBody>
                  <a:tcPr/>
                </a:tc>
                <a:tc>
                  <a:txBody>
                    <a:bodyPr/>
                    <a:lstStyle/>
                    <a:p>
                      <a:r>
                        <a:rPr lang="en-US" dirty="0">
                          <a:solidFill>
                            <a:schemeClr val="bg1"/>
                          </a:solidFill>
                        </a:rPr>
                        <a:t>80%</a:t>
                      </a:r>
                    </a:p>
                  </a:txBody>
                  <a:tcPr/>
                </a:tc>
                <a:tc>
                  <a:txBody>
                    <a:bodyPr/>
                    <a:lstStyle/>
                    <a:p>
                      <a:r>
                        <a:rPr lang="en-US" dirty="0">
                          <a:solidFill>
                            <a:schemeClr val="bg1"/>
                          </a:solidFill>
                        </a:rPr>
                        <a:t>76%</a:t>
                      </a:r>
                    </a:p>
                  </a:txBody>
                  <a:tcPr/>
                </a:tc>
                <a:tc>
                  <a:txBody>
                    <a:bodyPr/>
                    <a:lstStyle/>
                    <a:p>
                      <a:r>
                        <a:rPr lang="en-US" dirty="0">
                          <a:solidFill>
                            <a:schemeClr val="bg1"/>
                          </a:solidFill>
                        </a:rPr>
                        <a:t>77%</a:t>
                      </a:r>
                    </a:p>
                  </a:txBody>
                  <a:tcPr/>
                </a:tc>
                <a:tc>
                  <a:txBody>
                    <a:bodyPr/>
                    <a:lstStyle/>
                    <a:p>
                      <a:r>
                        <a:rPr lang="en-US" dirty="0">
                          <a:solidFill>
                            <a:schemeClr val="bg1"/>
                          </a:solidFill>
                        </a:rPr>
                        <a:t>402</a:t>
                      </a:r>
                    </a:p>
                  </a:txBody>
                  <a:tcPr/>
                </a:tc>
                <a:extLst>
                  <a:ext uri="{0D108BD9-81ED-4DB2-BD59-A6C34878D82A}">
                    <a16:rowId xmlns:a16="http://schemas.microsoft.com/office/drawing/2014/main" val="3089304046"/>
                  </a:ext>
                </a:extLst>
              </a:tr>
            </a:tbl>
          </a:graphicData>
        </a:graphic>
      </p:graphicFrame>
      <p:sp>
        <p:nvSpPr>
          <p:cNvPr id="32" name="Rectangle 31">
            <a:extLst>
              <a:ext uri="{FF2B5EF4-FFF2-40B4-BE49-F238E27FC236}">
                <a16:creationId xmlns:a16="http://schemas.microsoft.com/office/drawing/2014/main" id="{B5143350-E2F4-C044-87AD-E6FDF8B17CC9}"/>
              </a:ext>
            </a:extLst>
          </p:cNvPr>
          <p:cNvSpPr/>
          <p:nvPr/>
        </p:nvSpPr>
        <p:spPr>
          <a:xfrm>
            <a:off x="-81964" y="2733968"/>
            <a:ext cx="9236124" cy="8712966"/>
          </a:xfrm>
          <a:prstGeom prst="rect">
            <a:avLst/>
          </a:prstGeom>
          <a:solidFill>
            <a:schemeClr val="bg1"/>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grpSp>
        <p:nvGrpSpPr>
          <p:cNvPr id="6" name="Group 5">
            <a:extLst>
              <a:ext uri="{FF2B5EF4-FFF2-40B4-BE49-F238E27FC236}">
                <a16:creationId xmlns:a16="http://schemas.microsoft.com/office/drawing/2014/main" id="{1F4067A9-7D31-304A-B2D8-69F4869F2091}"/>
              </a:ext>
            </a:extLst>
          </p:cNvPr>
          <p:cNvGrpSpPr/>
          <p:nvPr/>
        </p:nvGrpSpPr>
        <p:grpSpPr>
          <a:xfrm>
            <a:off x="662291" y="3003949"/>
            <a:ext cx="7804058" cy="7696830"/>
            <a:chOff x="662291" y="3003949"/>
            <a:chExt cx="7804058" cy="7696830"/>
          </a:xfrm>
        </p:grpSpPr>
        <p:pic>
          <p:nvPicPr>
            <p:cNvPr id="21" name="Picture 20">
              <a:extLst>
                <a:ext uri="{FF2B5EF4-FFF2-40B4-BE49-F238E27FC236}">
                  <a16:creationId xmlns:a16="http://schemas.microsoft.com/office/drawing/2014/main" id="{92946D4D-3FF0-B848-A2E7-C9DFD4E4A2B8}"/>
                </a:ext>
              </a:extLst>
            </p:cNvPr>
            <p:cNvPicPr>
              <a:picLocks noChangeAspect="1"/>
            </p:cNvPicPr>
            <p:nvPr/>
          </p:nvPicPr>
          <p:blipFill rotWithShape="1">
            <a:blip r:embed="rId3"/>
            <a:srcRect l="13668" t="11926" r="6490" b="9681"/>
            <a:stretch/>
          </p:blipFill>
          <p:spPr>
            <a:xfrm>
              <a:off x="2254469" y="4165979"/>
              <a:ext cx="6211880" cy="6534800"/>
            </a:xfrm>
            <a:prstGeom prst="rect">
              <a:avLst/>
            </a:prstGeom>
          </p:spPr>
        </p:pic>
        <p:sp>
          <p:nvSpPr>
            <p:cNvPr id="24" name="Rectangle 23">
              <a:extLst>
                <a:ext uri="{FF2B5EF4-FFF2-40B4-BE49-F238E27FC236}">
                  <a16:creationId xmlns:a16="http://schemas.microsoft.com/office/drawing/2014/main" id="{5964D521-DFCA-4A46-A53B-FD46A4FBB9C8}"/>
                </a:ext>
              </a:extLst>
            </p:cNvPr>
            <p:cNvSpPr/>
            <p:nvPr/>
          </p:nvSpPr>
          <p:spPr>
            <a:xfrm>
              <a:off x="3821542" y="3003949"/>
              <a:ext cx="3077734" cy="669418"/>
            </a:xfrm>
            <a:prstGeom prst="rect">
              <a:avLst/>
            </a:prstGeom>
          </p:spPr>
          <p:txBody>
            <a:bodyPr wrap="square">
              <a:spAutoFit/>
            </a:bodyPr>
            <a:lstStyle/>
            <a:p>
              <a:pPr algn="ctr"/>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PREDICTED</a:t>
              </a:r>
            </a:p>
          </p:txBody>
        </p:sp>
        <p:sp>
          <p:nvSpPr>
            <p:cNvPr id="26" name="Rectangle 25">
              <a:extLst>
                <a:ext uri="{FF2B5EF4-FFF2-40B4-BE49-F238E27FC236}">
                  <a16:creationId xmlns:a16="http://schemas.microsoft.com/office/drawing/2014/main" id="{6328AF69-CA0F-2444-8B43-57B85BAC190E}"/>
                </a:ext>
              </a:extLst>
            </p:cNvPr>
            <p:cNvSpPr/>
            <p:nvPr/>
          </p:nvSpPr>
          <p:spPr>
            <a:xfrm rot="16200000">
              <a:off x="-541867" y="7098670"/>
              <a:ext cx="3077734" cy="669418"/>
            </a:xfrm>
            <a:prstGeom prst="rect">
              <a:avLst/>
            </a:prstGeom>
          </p:spPr>
          <p:txBody>
            <a:bodyPr wrap="square">
              <a:spAutoFit/>
            </a:bodyPr>
            <a:lstStyle/>
            <a:p>
              <a:pPr algn="ctr"/>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ACTUAL</a:t>
              </a:r>
            </a:p>
          </p:txBody>
        </p:sp>
        <p:grpSp>
          <p:nvGrpSpPr>
            <p:cNvPr id="5" name="Group 4">
              <a:extLst>
                <a:ext uri="{FF2B5EF4-FFF2-40B4-BE49-F238E27FC236}">
                  <a16:creationId xmlns:a16="http://schemas.microsoft.com/office/drawing/2014/main" id="{2CC4EA41-4469-DB4D-ADB1-D601D39D8463}"/>
                </a:ext>
              </a:extLst>
            </p:cNvPr>
            <p:cNvGrpSpPr/>
            <p:nvPr/>
          </p:nvGrpSpPr>
          <p:grpSpPr>
            <a:xfrm>
              <a:off x="2254469" y="3540913"/>
              <a:ext cx="6155468" cy="695001"/>
              <a:chOff x="2254469" y="3540913"/>
              <a:chExt cx="6155468" cy="695001"/>
            </a:xfrm>
          </p:grpSpPr>
          <p:sp>
            <p:nvSpPr>
              <p:cNvPr id="27" name="Rectangle 26">
                <a:extLst>
                  <a:ext uri="{FF2B5EF4-FFF2-40B4-BE49-F238E27FC236}">
                    <a16:creationId xmlns:a16="http://schemas.microsoft.com/office/drawing/2014/main" id="{5CA9C9A0-37D1-CB43-A9E3-F8A4D9756FA3}"/>
                  </a:ext>
                </a:extLst>
              </p:cNvPr>
              <p:cNvSpPr/>
              <p:nvPr/>
            </p:nvSpPr>
            <p:spPr>
              <a:xfrm>
                <a:off x="2254469" y="3540913"/>
                <a:ext cx="3077734" cy="669418"/>
              </a:xfrm>
              <a:prstGeom prst="rect">
                <a:avLst/>
              </a:prstGeom>
            </p:spPr>
            <p:txBody>
              <a:bodyPr wrap="square">
                <a:spAutoFit/>
              </a:bodyPr>
              <a:lstStyle/>
              <a:p>
                <a:pPr algn="ctr"/>
                <a:r>
                  <a:rPr lang="en-US" sz="3600" dirty="0">
                    <a:solidFill>
                      <a:srgbClr val="FF0000"/>
                    </a:solidFill>
                    <a:latin typeface="Roboto Light" panose="02000000000000000000" pitchFamily="2" charset="0"/>
                    <a:ea typeface="Roboto Light" panose="02000000000000000000" pitchFamily="2" charset="0"/>
                    <a:cs typeface="Open Sans Light" panose="020B0306030504020204" pitchFamily="34" charset="0"/>
                  </a:rPr>
                  <a:t>Stay</a:t>
                </a:r>
              </a:p>
            </p:txBody>
          </p:sp>
          <p:sp>
            <p:nvSpPr>
              <p:cNvPr id="28" name="Rectangle 27">
                <a:extLst>
                  <a:ext uri="{FF2B5EF4-FFF2-40B4-BE49-F238E27FC236}">
                    <a16:creationId xmlns:a16="http://schemas.microsoft.com/office/drawing/2014/main" id="{D13B6B3C-FD94-774B-8510-D033CA914BA1}"/>
                  </a:ext>
                </a:extLst>
              </p:cNvPr>
              <p:cNvSpPr/>
              <p:nvPr/>
            </p:nvSpPr>
            <p:spPr>
              <a:xfrm>
                <a:off x="5332203" y="3566496"/>
                <a:ext cx="3077734" cy="669418"/>
              </a:xfrm>
              <a:prstGeom prst="rect">
                <a:avLst/>
              </a:prstGeom>
            </p:spPr>
            <p:txBody>
              <a:bodyPr wrap="square">
                <a:spAutoFit/>
              </a:bodyPr>
              <a:lstStyle/>
              <a:p>
                <a:pPr algn="ctr"/>
                <a:r>
                  <a:rPr lang="en-US" sz="3600" dirty="0">
                    <a:solidFill>
                      <a:srgbClr val="00B050"/>
                    </a:solidFill>
                    <a:latin typeface="Roboto Light" panose="02000000000000000000" pitchFamily="2" charset="0"/>
                    <a:ea typeface="Roboto Light" panose="02000000000000000000" pitchFamily="2" charset="0"/>
                    <a:cs typeface="Open Sans Light" panose="020B0306030504020204" pitchFamily="34" charset="0"/>
                  </a:rPr>
                  <a:t>Move</a:t>
                </a:r>
              </a:p>
            </p:txBody>
          </p:sp>
        </p:grpSp>
        <p:grpSp>
          <p:nvGrpSpPr>
            <p:cNvPr id="29" name="Group 28">
              <a:extLst>
                <a:ext uri="{FF2B5EF4-FFF2-40B4-BE49-F238E27FC236}">
                  <a16:creationId xmlns:a16="http://schemas.microsoft.com/office/drawing/2014/main" id="{506946EF-550D-204B-9A00-CBFEE457C7C2}"/>
                </a:ext>
              </a:extLst>
            </p:cNvPr>
            <p:cNvGrpSpPr/>
            <p:nvPr/>
          </p:nvGrpSpPr>
          <p:grpSpPr>
            <a:xfrm rot="16200000">
              <a:off x="-1297401" y="7000701"/>
              <a:ext cx="6155468" cy="695001"/>
              <a:chOff x="2254469" y="3540913"/>
              <a:chExt cx="6155468" cy="695001"/>
            </a:xfrm>
          </p:grpSpPr>
          <p:sp>
            <p:nvSpPr>
              <p:cNvPr id="30" name="Rectangle 29">
                <a:extLst>
                  <a:ext uri="{FF2B5EF4-FFF2-40B4-BE49-F238E27FC236}">
                    <a16:creationId xmlns:a16="http://schemas.microsoft.com/office/drawing/2014/main" id="{42A88BDB-4E90-984E-AEED-6C50BFE34051}"/>
                  </a:ext>
                </a:extLst>
              </p:cNvPr>
              <p:cNvSpPr/>
              <p:nvPr/>
            </p:nvSpPr>
            <p:spPr>
              <a:xfrm>
                <a:off x="2254469" y="3540913"/>
                <a:ext cx="3077734" cy="669418"/>
              </a:xfrm>
              <a:prstGeom prst="rect">
                <a:avLst/>
              </a:prstGeom>
            </p:spPr>
            <p:txBody>
              <a:bodyPr wrap="square">
                <a:spAutoFit/>
              </a:bodyPr>
              <a:lstStyle/>
              <a:p>
                <a:pPr algn="ctr"/>
                <a:r>
                  <a:rPr lang="en-US" sz="3600" dirty="0">
                    <a:solidFill>
                      <a:srgbClr val="00B050"/>
                    </a:solidFill>
                    <a:latin typeface="Roboto Light" panose="02000000000000000000" pitchFamily="2" charset="0"/>
                    <a:ea typeface="Roboto Light" panose="02000000000000000000" pitchFamily="2" charset="0"/>
                    <a:cs typeface="Open Sans Light" panose="020B0306030504020204" pitchFamily="34" charset="0"/>
                  </a:rPr>
                  <a:t>Move</a:t>
                </a:r>
              </a:p>
            </p:txBody>
          </p:sp>
          <p:sp>
            <p:nvSpPr>
              <p:cNvPr id="31" name="Rectangle 30">
                <a:extLst>
                  <a:ext uri="{FF2B5EF4-FFF2-40B4-BE49-F238E27FC236}">
                    <a16:creationId xmlns:a16="http://schemas.microsoft.com/office/drawing/2014/main" id="{86892EE2-7139-EE47-A174-E93E6E659982}"/>
                  </a:ext>
                </a:extLst>
              </p:cNvPr>
              <p:cNvSpPr/>
              <p:nvPr/>
            </p:nvSpPr>
            <p:spPr>
              <a:xfrm>
                <a:off x="5332203" y="3566496"/>
                <a:ext cx="3077734" cy="669418"/>
              </a:xfrm>
              <a:prstGeom prst="rect">
                <a:avLst/>
              </a:prstGeom>
            </p:spPr>
            <p:txBody>
              <a:bodyPr wrap="square">
                <a:spAutoFit/>
              </a:bodyPr>
              <a:lstStyle/>
              <a:p>
                <a:pPr algn="ctr"/>
                <a:r>
                  <a:rPr lang="en-US" sz="3600" dirty="0">
                    <a:solidFill>
                      <a:srgbClr val="FF0000"/>
                    </a:solidFill>
                    <a:latin typeface="Roboto Light" panose="02000000000000000000" pitchFamily="2" charset="0"/>
                    <a:ea typeface="Roboto Light" panose="02000000000000000000" pitchFamily="2" charset="0"/>
                    <a:cs typeface="Open Sans Light" panose="020B0306030504020204" pitchFamily="34" charset="0"/>
                  </a:rPr>
                  <a:t>Stay</a:t>
                </a:r>
              </a:p>
            </p:txBody>
          </p:sp>
        </p:grpSp>
      </p:grpSp>
      <p:pic>
        <p:nvPicPr>
          <p:cNvPr id="33" name="Picture 32">
            <a:extLst>
              <a:ext uri="{FF2B5EF4-FFF2-40B4-BE49-F238E27FC236}">
                <a16:creationId xmlns:a16="http://schemas.microsoft.com/office/drawing/2014/main" id="{725BF530-5972-024E-8D15-179930AC0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428" y="11846856"/>
            <a:ext cx="756280" cy="756280"/>
          </a:xfrm>
          <a:prstGeom prst="rect">
            <a:avLst/>
          </a:prstGeom>
          <a:solidFill>
            <a:srgbClr val="292A2E"/>
          </a:solidFill>
        </p:spPr>
      </p:pic>
      <p:sp>
        <p:nvSpPr>
          <p:cNvPr id="34" name="TextBox 33">
            <a:extLst>
              <a:ext uri="{FF2B5EF4-FFF2-40B4-BE49-F238E27FC236}">
                <a16:creationId xmlns:a16="http://schemas.microsoft.com/office/drawing/2014/main" id="{281FE187-C630-FA4E-97CB-20D6DFEE626A}"/>
              </a:ext>
            </a:extLst>
          </p:cNvPr>
          <p:cNvSpPr txBox="1"/>
          <p:nvPr/>
        </p:nvSpPr>
        <p:spPr>
          <a:xfrm>
            <a:off x="1702708" y="11925758"/>
            <a:ext cx="2678793" cy="627416"/>
          </a:xfrm>
          <a:prstGeom prst="rect">
            <a:avLst/>
          </a:prstGeom>
          <a:solidFill>
            <a:srgbClr val="292A2E"/>
          </a:solidFill>
        </p:spPr>
        <p:txBody>
          <a:bodyPr wrap="square" rtlCol="0">
            <a:spAutoFit/>
          </a:bodyPr>
          <a:lstStyle/>
          <a:p>
            <a:r>
              <a:rPr lang="en-US" sz="3477" dirty="0"/>
              <a:t>Springboard</a:t>
            </a:r>
          </a:p>
        </p:txBody>
      </p:sp>
      <p:sp>
        <p:nvSpPr>
          <p:cNvPr id="35" name="Rectangle 34">
            <a:extLst>
              <a:ext uri="{FF2B5EF4-FFF2-40B4-BE49-F238E27FC236}">
                <a16:creationId xmlns:a16="http://schemas.microsoft.com/office/drawing/2014/main" id="{087AF383-9ADD-8448-8F0D-0126BB50BE11}"/>
              </a:ext>
            </a:extLst>
          </p:cNvPr>
          <p:cNvSpPr/>
          <p:nvPr/>
        </p:nvSpPr>
        <p:spPr>
          <a:xfrm>
            <a:off x="1349374" y="1751455"/>
            <a:ext cx="7375525" cy="463075"/>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Model: SVC(</a:t>
            </a:r>
            <a:r>
              <a:rPr lang="en-US" sz="1800" dirty="0"/>
              <a:t>{'C': 10.0, 'gamma': 0.01, kernel=‘</a:t>
            </a:r>
            <a:r>
              <a:rPr lang="en-US" sz="1800" dirty="0" err="1"/>
              <a:t>rbf</a:t>
            </a:r>
            <a:r>
              <a:rPr lang="en-US" sz="1800" dirty="0"/>
              <a:t>’ </a:t>
            </a:r>
            <a:r>
              <a:rPr lang="en-US" sz="1800" dirty="0" err="1"/>
              <a:t>class_weight</a:t>
            </a:r>
            <a:r>
              <a:rPr lang="en-US" sz="1800" dirty="0"/>
              <a:t>=‘balanced})</a:t>
            </a:r>
            <a:endPar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p:txBody>
      </p:sp>
      <p:sp>
        <p:nvSpPr>
          <p:cNvPr id="7" name="Rectangle 6">
            <a:extLst>
              <a:ext uri="{FF2B5EF4-FFF2-40B4-BE49-F238E27FC236}">
                <a16:creationId xmlns:a16="http://schemas.microsoft.com/office/drawing/2014/main" id="{AFA7BB11-1B6D-2448-8C0C-D9D7228AA617}"/>
              </a:ext>
            </a:extLst>
          </p:cNvPr>
          <p:cNvSpPr/>
          <p:nvPr/>
        </p:nvSpPr>
        <p:spPr>
          <a:xfrm>
            <a:off x="2249424" y="4165979"/>
            <a:ext cx="3236976" cy="6534799"/>
          </a:xfrm>
          <a:prstGeom prst="rect">
            <a:avLst/>
          </a:prstGeom>
          <a:solidFill>
            <a:srgbClr val="FF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4016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090F1CF-C831-914E-A197-9C867373933A}"/>
              </a:ext>
            </a:extLst>
          </p:cNvPr>
          <p:cNvSpPr/>
          <p:nvPr/>
        </p:nvSpPr>
        <p:spPr>
          <a:xfrm>
            <a:off x="-81964" y="2733968"/>
            <a:ext cx="9236124" cy="8712966"/>
          </a:xfrm>
          <a:prstGeom prst="rect">
            <a:avLst/>
          </a:prstGeom>
          <a:solidFill>
            <a:schemeClr val="bg1"/>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 name="Footer Placeholder 1"/>
          <p:cNvSpPr>
            <a:spLocks noGrp="1"/>
          </p:cNvSpPr>
          <p:nvPr>
            <p:ph type="ftr" sz="quarter" idx="11"/>
          </p:nvPr>
        </p:nvSpPr>
        <p:spPr/>
        <p:txBody>
          <a:bodyPr/>
          <a:lstStyle/>
          <a:p>
            <a:r>
              <a:rPr lang="en-US"/>
              <a:t>https://github.com/Pooret/Predicting-Executive-Stock-Movements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14</a:t>
            </a:fld>
            <a:endParaRPr lang="en-US"/>
          </a:p>
        </p:txBody>
      </p:sp>
      <p:sp>
        <p:nvSpPr>
          <p:cNvPr id="16" name="TextBox 15"/>
          <p:cNvSpPr txBox="1"/>
          <p:nvPr/>
        </p:nvSpPr>
        <p:spPr>
          <a:xfrm>
            <a:off x="1349375" y="797144"/>
            <a:ext cx="4011034" cy="982513"/>
          </a:xfrm>
          <a:prstGeom prst="rect">
            <a:avLst/>
          </a:prstGeom>
          <a:noFill/>
        </p:spPr>
        <p:txBody>
          <a:bodyPr wrap="non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Model </a:t>
            </a:r>
            <a:r>
              <a:rPr lang="en-US" sz="4400" b="1" dirty="0">
                <a:solidFill>
                  <a:schemeClr val="accent1"/>
                </a:solidFill>
                <a:latin typeface="Roboto" panose="02000000000000000000" pitchFamily="2" charset="0"/>
                <a:ea typeface="Roboto" panose="02000000000000000000" pitchFamily="2" charset="0"/>
              </a:rPr>
              <a:t>Results</a:t>
            </a:r>
          </a:p>
        </p:txBody>
      </p:sp>
      <p:sp>
        <p:nvSpPr>
          <p:cNvPr id="18" name="Rectangle 17"/>
          <p:cNvSpPr/>
          <p:nvPr/>
        </p:nvSpPr>
        <p:spPr>
          <a:xfrm>
            <a:off x="10075749" y="1179492"/>
            <a:ext cx="10823058" cy="2862322"/>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Confusion Matrix and Classification Report Following Model Optimization</a:t>
            </a:r>
          </a:p>
          <a:p>
            <a:endPar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endParaRPr>
          </a:p>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Precision: Total Class Predictions that Are Correct (Move)</a:t>
            </a:r>
          </a:p>
        </p:txBody>
      </p:sp>
      <p:graphicFrame>
        <p:nvGraphicFramePr>
          <p:cNvPr id="22" name="Table 21">
            <a:extLst>
              <a:ext uri="{FF2B5EF4-FFF2-40B4-BE49-F238E27FC236}">
                <a16:creationId xmlns:a16="http://schemas.microsoft.com/office/drawing/2014/main" id="{B1A8DC83-E6D4-8244-978B-044990A99D5D}"/>
              </a:ext>
            </a:extLst>
          </p:cNvPr>
          <p:cNvGraphicFramePr>
            <a:graphicFrameLocks noGrp="1"/>
          </p:cNvGraphicFramePr>
          <p:nvPr>
            <p:extLst>
              <p:ext uri="{D42A27DB-BD31-4B8C-83A1-F6EECF244321}">
                <p14:modId xmlns:p14="http://schemas.microsoft.com/office/powerpoint/2010/main" val="2268821385"/>
              </p:ext>
            </p:extLst>
          </p:nvPr>
        </p:nvGraphicFramePr>
        <p:xfrm>
          <a:off x="9710077" y="5018855"/>
          <a:ext cx="12700000" cy="4829048"/>
        </p:xfrm>
        <a:graphic>
          <a:graphicData uri="http://schemas.openxmlformats.org/drawingml/2006/table">
            <a:tbl>
              <a:tblPr firstRow="1" bandRow="1">
                <a:tableStyleId>{5C22544A-7EE6-4342-B048-85BDC9FD1C3A}</a:tableStyleId>
              </a:tblPr>
              <a:tblGrid>
                <a:gridCol w="4368799">
                  <a:extLst>
                    <a:ext uri="{9D8B030D-6E8A-4147-A177-3AD203B41FA5}">
                      <a16:colId xmlns:a16="http://schemas.microsoft.com/office/drawing/2014/main" val="1987325380"/>
                    </a:ext>
                  </a:extLst>
                </a:gridCol>
                <a:gridCol w="2099733">
                  <a:extLst>
                    <a:ext uri="{9D8B030D-6E8A-4147-A177-3AD203B41FA5}">
                      <a16:colId xmlns:a16="http://schemas.microsoft.com/office/drawing/2014/main" val="94069769"/>
                    </a:ext>
                  </a:extLst>
                </a:gridCol>
                <a:gridCol w="1519792">
                  <a:extLst>
                    <a:ext uri="{9D8B030D-6E8A-4147-A177-3AD203B41FA5}">
                      <a16:colId xmlns:a16="http://schemas.microsoft.com/office/drawing/2014/main" val="664619957"/>
                    </a:ext>
                  </a:extLst>
                </a:gridCol>
                <a:gridCol w="2405087">
                  <a:extLst>
                    <a:ext uri="{9D8B030D-6E8A-4147-A177-3AD203B41FA5}">
                      <a16:colId xmlns:a16="http://schemas.microsoft.com/office/drawing/2014/main" val="202438066"/>
                    </a:ext>
                  </a:extLst>
                </a:gridCol>
                <a:gridCol w="2306589">
                  <a:extLst>
                    <a:ext uri="{9D8B030D-6E8A-4147-A177-3AD203B41FA5}">
                      <a16:colId xmlns:a16="http://schemas.microsoft.com/office/drawing/2014/main" val="3436972298"/>
                    </a:ext>
                  </a:extLst>
                </a:gridCol>
              </a:tblGrid>
              <a:tr h="0">
                <a:tc>
                  <a:txBody>
                    <a:bodyPr/>
                    <a:lstStyle/>
                    <a:p>
                      <a:endParaRPr lang="en-US" dirty="0"/>
                    </a:p>
                  </a:txBody>
                  <a:tcPr/>
                </a:tc>
                <a:tc>
                  <a:txBody>
                    <a:bodyPr/>
                    <a:lstStyle/>
                    <a:p>
                      <a:r>
                        <a:rPr lang="en-US" dirty="0"/>
                        <a:t>Precision</a:t>
                      </a:r>
                    </a:p>
                  </a:txBody>
                  <a:tcPr/>
                </a:tc>
                <a:tc>
                  <a:txBody>
                    <a:bodyPr/>
                    <a:lstStyle/>
                    <a:p>
                      <a:r>
                        <a:rPr lang="en-US" dirty="0"/>
                        <a:t>Recall</a:t>
                      </a:r>
                    </a:p>
                  </a:txBody>
                  <a:tcPr/>
                </a:tc>
                <a:tc>
                  <a:txBody>
                    <a:bodyPr/>
                    <a:lstStyle/>
                    <a:p>
                      <a:r>
                        <a:rPr lang="en-US" dirty="0"/>
                        <a:t>F1-score</a:t>
                      </a:r>
                    </a:p>
                  </a:txBody>
                  <a:tcPr/>
                </a:tc>
                <a:tc>
                  <a:txBody>
                    <a:bodyPr/>
                    <a:lstStyle/>
                    <a:p>
                      <a:r>
                        <a:rPr lang="en-US" dirty="0"/>
                        <a:t>Support</a:t>
                      </a:r>
                    </a:p>
                  </a:txBody>
                  <a:tcPr/>
                </a:tc>
                <a:extLst>
                  <a:ext uri="{0D108BD9-81ED-4DB2-BD59-A6C34878D82A}">
                    <a16:rowId xmlns:a16="http://schemas.microsoft.com/office/drawing/2014/main" val="3368839631"/>
                  </a:ext>
                </a:extLst>
              </a:tr>
              <a:tr h="370840">
                <a:tc>
                  <a:txBody>
                    <a:bodyPr/>
                    <a:lstStyle/>
                    <a:p>
                      <a:r>
                        <a:rPr lang="en-US" dirty="0">
                          <a:solidFill>
                            <a:schemeClr val="bg1"/>
                          </a:solidFill>
                        </a:rPr>
                        <a:t>CLASS</a:t>
                      </a: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805248198"/>
                  </a:ext>
                </a:extLst>
              </a:tr>
              <a:tr h="370840">
                <a:tc>
                  <a:txBody>
                    <a:bodyPr/>
                    <a:lstStyle/>
                    <a:p>
                      <a:r>
                        <a:rPr lang="en-US" dirty="0">
                          <a:solidFill>
                            <a:schemeClr val="bg1"/>
                          </a:solidFill>
                        </a:rPr>
                        <a:t>       </a:t>
                      </a:r>
                      <a:r>
                        <a:rPr lang="en-US" dirty="0">
                          <a:solidFill>
                            <a:srgbClr val="FF0000"/>
                          </a:solidFill>
                        </a:rPr>
                        <a:t>Stay</a:t>
                      </a:r>
                      <a:r>
                        <a:rPr lang="en-US" dirty="0">
                          <a:solidFill>
                            <a:schemeClr val="bg1"/>
                          </a:solidFill>
                        </a:rPr>
                        <a:t> </a:t>
                      </a:r>
                    </a:p>
                  </a:txBody>
                  <a:tcPr/>
                </a:tc>
                <a:tc>
                  <a:txBody>
                    <a:bodyPr/>
                    <a:lstStyle/>
                    <a:p>
                      <a:r>
                        <a:rPr lang="en-US" dirty="0">
                          <a:solidFill>
                            <a:schemeClr val="bg1"/>
                          </a:solidFill>
                        </a:rPr>
                        <a:t>89%</a:t>
                      </a:r>
                    </a:p>
                  </a:txBody>
                  <a:tcPr>
                    <a:solidFill>
                      <a:srgbClr val="E7EDFC"/>
                    </a:solidFill>
                  </a:tcPr>
                </a:tc>
                <a:tc>
                  <a:txBody>
                    <a:bodyPr/>
                    <a:lstStyle/>
                    <a:p>
                      <a:r>
                        <a:rPr lang="en-US" dirty="0">
                          <a:solidFill>
                            <a:schemeClr val="bg1"/>
                          </a:solidFill>
                        </a:rPr>
                        <a:t>77%</a:t>
                      </a:r>
                    </a:p>
                  </a:txBody>
                  <a:tcPr>
                    <a:solidFill>
                      <a:srgbClr val="E7EDFC"/>
                    </a:solidFill>
                  </a:tcPr>
                </a:tc>
                <a:tc>
                  <a:txBody>
                    <a:bodyPr/>
                    <a:lstStyle/>
                    <a:p>
                      <a:r>
                        <a:rPr lang="en-US" dirty="0">
                          <a:solidFill>
                            <a:schemeClr val="bg1"/>
                          </a:solidFill>
                        </a:rPr>
                        <a:t>82%</a:t>
                      </a:r>
                    </a:p>
                  </a:txBody>
                  <a:tcPr/>
                </a:tc>
                <a:tc>
                  <a:txBody>
                    <a:bodyPr/>
                    <a:lstStyle/>
                    <a:p>
                      <a:r>
                        <a:rPr lang="en-US" dirty="0">
                          <a:solidFill>
                            <a:schemeClr val="bg1"/>
                          </a:solidFill>
                        </a:rPr>
                        <a:t>295</a:t>
                      </a:r>
                    </a:p>
                  </a:txBody>
                  <a:tcPr/>
                </a:tc>
                <a:extLst>
                  <a:ext uri="{0D108BD9-81ED-4DB2-BD59-A6C34878D82A}">
                    <a16:rowId xmlns:a16="http://schemas.microsoft.com/office/drawing/2014/main" val="118378468"/>
                  </a:ext>
                </a:extLst>
              </a:tr>
              <a:tr h="557461">
                <a:tc>
                  <a:txBody>
                    <a:bodyPr/>
                    <a:lstStyle/>
                    <a:p>
                      <a:r>
                        <a:rPr lang="en-US" dirty="0">
                          <a:solidFill>
                            <a:schemeClr val="bg1"/>
                          </a:solidFill>
                        </a:rPr>
                        <a:t>       </a:t>
                      </a:r>
                      <a:r>
                        <a:rPr lang="en-US" dirty="0">
                          <a:solidFill>
                            <a:srgbClr val="00B050"/>
                          </a:solidFill>
                        </a:rPr>
                        <a:t>Move</a:t>
                      </a:r>
                    </a:p>
                  </a:txBody>
                  <a:tcPr/>
                </a:tc>
                <a:tc>
                  <a:txBody>
                    <a:bodyPr/>
                    <a:lstStyle/>
                    <a:p>
                      <a:r>
                        <a:rPr lang="en-US" dirty="0">
                          <a:solidFill>
                            <a:schemeClr val="bg1"/>
                          </a:solidFill>
                        </a:rPr>
                        <a:t>54%</a:t>
                      </a:r>
                    </a:p>
                  </a:txBody>
                  <a:tcPr>
                    <a:solidFill>
                      <a:srgbClr val="7ECEAE"/>
                    </a:solidFill>
                  </a:tcPr>
                </a:tc>
                <a:tc>
                  <a:txBody>
                    <a:bodyPr/>
                    <a:lstStyle/>
                    <a:p>
                      <a:r>
                        <a:rPr lang="en-US" dirty="0">
                          <a:solidFill>
                            <a:schemeClr val="bg1"/>
                          </a:solidFill>
                        </a:rPr>
                        <a:t>75%</a:t>
                      </a:r>
                    </a:p>
                  </a:txBody>
                  <a:tcPr>
                    <a:solidFill>
                      <a:srgbClr val="CCD9FA"/>
                    </a:solidFill>
                  </a:tcPr>
                </a:tc>
                <a:tc>
                  <a:txBody>
                    <a:bodyPr/>
                    <a:lstStyle/>
                    <a:p>
                      <a:r>
                        <a:rPr lang="en-US" dirty="0">
                          <a:solidFill>
                            <a:schemeClr val="bg1"/>
                          </a:solidFill>
                        </a:rPr>
                        <a:t>62%</a:t>
                      </a:r>
                    </a:p>
                  </a:txBody>
                  <a:tcPr/>
                </a:tc>
                <a:tc>
                  <a:txBody>
                    <a:bodyPr/>
                    <a:lstStyle/>
                    <a:p>
                      <a:r>
                        <a:rPr lang="en-US" dirty="0">
                          <a:solidFill>
                            <a:schemeClr val="bg1"/>
                          </a:solidFill>
                        </a:rPr>
                        <a:t>107</a:t>
                      </a:r>
                    </a:p>
                  </a:txBody>
                  <a:tcPr/>
                </a:tc>
                <a:extLst>
                  <a:ext uri="{0D108BD9-81ED-4DB2-BD59-A6C34878D82A}">
                    <a16:rowId xmlns:a16="http://schemas.microsoft.com/office/drawing/2014/main" val="683740158"/>
                  </a:ext>
                </a:extLst>
              </a:tr>
              <a:tr h="370840">
                <a:tc>
                  <a:txBody>
                    <a:bodyPr/>
                    <a:lstStyle/>
                    <a:p>
                      <a:r>
                        <a:rPr lang="en-US" dirty="0">
                          <a:solidFill>
                            <a:schemeClr val="bg1"/>
                          </a:solidFill>
                        </a:rPr>
                        <a:t>Threshold</a:t>
                      </a: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r>
                        <a:rPr lang="en-US" dirty="0">
                          <a:solidFill>
                            <a:schemeClr val="bg1"/>
                          </a:solidFill>
                        </a:rPr>
                        <a:t>0.21</a:t>
                      </a:r>
                    </a:p>
                  </a:txBody>
                  <a:tcPr>
                    <a:solidFill>
                      <a:srgbClr val="FFC000"/>
                    </a:solidFill>
                  </a:tcPr>
                </a:tc>
                <a:extLst>
                  <a:ext uri="{0D108BD9-81ED-4DB2-BD59-A6C34878D82A}">
                    <a16:rowId xmlns:a16="http://schemas.microsoft.com/office/drawing/2014/main" val="3146235681"/>
                  </a:ext>
                </a:extLst>
              </a:tr>
              <a:tr h="370840">
                <a:tc>
                  <a:txBody>
                    <a:bodyPr/>
                    <a:lstStyle/>
                    <a:p>
                      <a:r>
                        <a:rPr lang="en-US" dirty="0">
                          <a:solidFill>
                            <a:schemeClr val="bg1"/>
                          </a:solidFill>
                        </a:rPr>
                        <a:t>Accuracy</a:t>
                      </a: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r>
                        <a:rPr lang="en-US" dirty="0">
                          <a:solidFill>
                            <a:schemeClr val="bg1"/>
                          </a:solidFill>
                        </a:rPr>
                        <a:t>76%</a:t>
                      </a:r>
                    </a:p>
                  </a:txBody>
                  <a:tcPr/>
                </a:tc>
                <a:tc>
                  <a:txBody>
                    <a:bodyPr/>
                    <a:lstStyle/>
                    <a:p>
                      <a:r>
                        <a:rPr lang="en-US" dirty="0">
                          <a:solidFill>
                            <a:schemeClr val="bg1"/>
                          </a:solidFill>
                        </a:rPr>
                        <a:t>402</a:t>
                      </a:r>
                    </a:p>
                  </a:txBody>
                  <a:tcPr/>
                </a:tc>
                <a:extLst>
                  <a:ext uri="{0D108BD9-81ED-4DB2-BD59-A6C34878D82A}">
                    <a16:rowId xmlns:a16="http://schemas.microsoft.com/office/drawing/2014/main" val="3586584538"/>
                  </a:ext>
                </a:extLst>
              </a:tr>
              <a:tr h="370840">
                <a:tc>
                  <a:txBody>
                    <a:bodyPr/>
                    <a:lstStyle/>
                    <a:p>
                      <a:r>
                        <a:rPr lang="en-US" dirty="0">
                          <a:solidFill>
                            <a:schemeClr val="bg1"/>
                          </a:solidFill>
                        </a:rPr>
                        <a:t>Macro </a:t>
                      </a:r>
                      <a:r>
                        <a:rPr lang="en-US" dirty="0" err="1">
                          <a:solidFill>
                            <a:schemeClr val="bg1"/>
                          </a:solidFill>
                        </a:rPr>
                        <a:t>Avg</a:t>
                      </a:r>
                      <a:endParaRPr lang="en-US" dirty="0">
                        <a:solidFill>
                          <a:schemeClr val="bg1"/>
                        </a:solidFill>
                      </a:endParaRPr>
                    </a:p>
                  </a:txBody>
                  <a:tcPr/>
                </a:tc>
                <a:tc>
                  <a:txBody>
                    <a:bodyPr/>
                    <a:lstStyle/>
                    <a:p>
                      <a:r>
                        <a:rPr lang="en-US" dirty="0">
                          <a:solidFill>
                            <a:schemeClr val="bg1"/>
                          </a:solidFill>
                        </a:rPr>
                        <a:t>72%</a:t>
                      </a:r>
                    </a:p>
                  </a:txBody>
                  <a:tcPr/>
                </a:tc>
                <a:tc>
                  <a:txBody>
                    <a:bodyPr/>
                    <a:lstStyle/>
                    <a:p>
                      <a:r>
                        <a:rPr lang="en-US" dirty="0">
                          <a:solidFill>
                            <a:schemeClr val="bg1"/>
                          </a:solidFill>
                        </a:rPr>
                        <a:t>76%</a:t>
                      </a:r>
                    </a:p>
                  </a:txBody>
                  <a:tcPr/>
                </a:tc>
                <a:tc>
                  <a:txBody>
                    <a:bodyPr/>
                    <a:lstStyle/>
                    <a:p>
                      <a:r>
                        <a:rPr lang="en-US" dirty="0">
                          <a:solidFill>
                            <a:schemeClr val="bg1"/>
                          </a:solidFill>
                        </a:rPr>
                        <a:t>72%</a:t>
                      </a:r>
                    </a:p>
                  </a:txBody>
                  <a:tcPr/>
                </a:tc>
                <a:tc>
                  <a:txBody>
                    <a:bodyPr/>
                    <a:lstStyle/>
                    <a:p>
                      <a:r>
                        <a:rPr lang="en-US" dirty="0">
                          <a:solidFill>
                            <a:schemeClr val="bg1"/>
                          </a:solidFill>
                        </a:rPr>
                        <a:t>402</a:t>
                      </a:r>
                    </a:p>
                  </a:txBody>
                  <a:tcPr/>
                </a:tc>
                <a:extLst>
                  <a:ext uri="{0D108BD9-81ED-4DB2-BD59-A6C34878D82A}">
                    <a16:rowId xmlns:a16="http://schemas.microsoft.com/office/drawing/2014/main" val="2157675511"/>
                  </a:ext>
                </a:extLst>
              </a:tr>
              <a:tr h="370840">
                <a:tc>
                  <a:txBody>
                    <a:bodyPr/>
                    <a:lstStyle/>
                    <a:p>
                      <a:r>
                        <a:rPr lang="en-US" dirty="0">
                          <a:solidFill>
                            <a:schemeClr val="bg1"/>
                          </a:solidFill>
                        </a:rPr>
                        <a:t>Weighted </a:t>
                      </a:r>
                      <a:r>
                        <a:rPr lang="en-US" dirty="0" err="1">
                          <a:solidFill>
                            <a:schemeClr val="bg1"/>
                          </a:solidFill>
                        </a:rPr>
                        <a:t>Avg</a:t>
                      </a:r>
                      <a:endParaRPr lang="en-US" dirty="0">
                        <a:solidFill>
                          <a:schemeClr val="bg1"/>
                        </a:solidFill>
                      </a:endParaRPr>
                    </a:p>
                  </a:txBody>
                  <a:tcPr/>
                </a:tc>
                <a:tc>
                  <a:txBody>
                    <a:bodyPr/>
                    <a:lstStyle/>
                    <a:p>
                      <a:r>
                        <a:rPr lang="en-US" dirty="0">
                          <a:solidFill>
                            <a:schemeClr val="bg1"/>
                          </a:solidFill>
                        </a:rPr>
                        <a:t>80%</a:t>
                      </a:r>
                    </a:p>
                  </a:txBody>
                  <a:tcPr/>
                </a:tc>
                <a:tc>
                  <a:txBody>
                    <a:bodyPr/>
                    <a:lstStyle/>
                    <a:p>
                      <a:r>
                        <a:rPr lang="en-US" dirty="0">
                          <a:solidFill>
                            <a:schemeClr val="bg1"/>
                          </a:solidFill>
                        </a:rPr>
                        <a:t>76%</a:t>
                      </a:r>
                    </a:p>
                  </a:txBody>
                  <a:tcPr/>
                </a:tc>
                <a:tc>
                  <a:txBody>
                    <a:bodyPr/>
                    <a:lstStyle/>
                    <a:p>
                      <a:r>
                        <a:rPr lang="en-US" dirty="0">
                          <a:solidFill>
                            <a:schemeClr val="bg1"/>
                          </a:solidFill>
                        </a:rPr>
                        <a:t>77%</a:t>
                      </a:r>
                    </a:p>
                  </a:txBody>
                  <a:tcPr/>
                </a:tc>
                <a:tc>
                  <a:txBody>
                    <a:bodyPr/>
                    <a:lstStyle/>
                    <a:p>
                      <a:r>
                        <a:rPr lang="en-US" dirty="0">
                          <a:solidFill>
                            <a:schemeClr val="bg1"/>
                          </a:solidFill>
                        </a:rPr>
                        <a:t>402</a:t>
                      </a:r>
                    </a:p>
                  </a:txBody>
                  <a:tcPr/>
                </a:tc>
                <a:extLst>
                  <a:ext uri="{0D108BD9-81ED-4DB2-BD59-A6C34878D82A}">
                    <a16:rowId xmlns:a16="http://schemas.microsoft.com/office/drawing/2014/main" val="3089304046"/>
                  </a:ext>
                </a:extLst>
              </a:tr>
            </a:tbl>
          </a:graphicData>
        </a:graphic>
      </p:graphicFrame>
      <p:grpSp>
        <p:nvGrpSpPr>
          <p:cNvPr id="6" name="Group 5">
            <a:extLst>
              <a:ext uri="{FF2B5EF4-FFF2-40B4-BE49-F238E27FC236}">
                <a16:creationId xmlns:a16="http://schemas.microsoft.com/office/drawing/2014/main" id="{1F4067A9-7D31-304A-B2D8-69F4869F2091}"/>
              </a:ext>
            </a:extLst>
          </p:cNvPr>
          <p:cNvGrpSpPr/>
          <p:nvPr/>
        </p:nvGrpSpPr>
        <p:grpSpPr>
          <a:xfrm>
            <a:off x="662291" y="3003949"/>
            <a:ext cx="7804058" cy="7696830"/>
            <a:chOff x="662291" y="3003949"/>
            <a:chExt cx="7804058" cy="7696830"/>
          </a:xfrm>
        </p:grpSpPr>
        <p:pic>
          <p:nvPicPr>
            <p:cNvPr id="21" name="Picture 20">
              <a:extLst>
                <a:ext uri="{FF2B5EF4-FFF2-40B4-BE49-F238E27FC236}">
                  <a16:creationId xmlns:a16="http://schemas.microsoft.com/office/drawing/2014/main" id="{92946D4D-3FF0-B848-A2E7-C9DFD4E4A2B8}"/>
                </a:ext>
              </a:extLst>
            </p:cNvPr>
            <p:cNvPicPr>
              <a:picLocks noChangeAspect="1"/>
            </p:cNvPicPr>
            <p:nvPr/>
          </p:nvPicPr>
          <p:blipFill rotWithShape="1">
            <a:blip r:embed="rId3"/>
            <a:srcRect l="13668" t="11926" r="6490" b="9681"/>
            <a:stretch/>
          </p:blipFill>
          <p:spPr>
            <a:xfrm>
              <a:off x="2254469" y="4165979"/>
              <a:ext cx="6211880" cy="6534800"/>
            </a:xfrm>
            <a:prstGeom prst="rect">
              <a:avLst/>
            </a:prstGeom>
          </p:spPr>
        </p:pic>
        <p:sp>
          <p:nvSpPr>
            <p:cNvPr id="24" name="Rectangle 23">
              <a:extLst>
                <a:ext uri="{FF2B5EF4-FFF2-40B4-BE49-F238E27FC236}">
                  <a16:creationId xmlns:a16="http://schemas.microsoft.com/office/drawing/2014/main" id="{5964D521-DFCA-4A46-A53B-FD46A4FBB9C8}"/>
                </a:ext>
              </a:extLst>
            </p:cNvPr>
            <p:cNvSpPr/>
            <p:nvPr/>
          </p:nvSpPr>
          <p:spPr>
            <a:xfrm>
              <a:off x="3821542" y="3003949"/>
              <a:ext cx="3077734" cy="669418"/>
            </a:xfrm>
            <a:prstGeom prst="rect">
              <a:avLst/>
            </a:prstGeom>
          </p:spPr>
          <p:txBody>
            <a:bodyPr wrap="square">
              <a:spAutoFit/>
            </a:bodyPr>
            <a:lstStyle/>
            <a:p>
              <a:pPr algn="ctr"/>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PREDICTED</a:t>
              </a:r>
            </a:p>
          </p:txBody>
        </p:sp>
        <p:sp>
          <p:nvSpPr>
            <p:cNvPr id="26" name="Rectangle 25">
              <a:extLst>
                <a:ext uri="{FF2B5EF4-FFF2-40B4-BE49-F238E27FC236}">
                  <a16:creationId xmlns:a16="http://schemas.microsoft.com/office/drawing/2014/main" id="{6328AF69-CA0F-2444-8B43-57B85BAC190E}"/>
                </a:ext>
              </a:extLst>
            </p:cNvPr>
            <p:cNvSpPr/>
            <p:nvPr/>
          </p:nvSpPr>
          <p:spPr>
            <a:xfrm rot="16200000">
              <a:off x="-541867" y="7098670"/>
              <a:ext cx="3077734" cy="669418"/>
            </a:xfrm>
            <a:prstGeom prst="rect">
              <a:avLst/>
            </a:prstGeom>
          </p:spPr>
          <p:txBody>
            <a:bodyPr wrap="square">
              <a:spAutoFit/>
            </a:bodyPr>
            <a:lstStyle/>
            <a:p>
              <a:pPr algn="ctr"/>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ACTUAL</a:t>
              </a:r>
            </a:p>
          </p:txBody>
        </p:sp>
        <p:grpSp>
          <p:nvGrpSpPr>
            <p:cNvPr id="5" name="Group 4">
              <a:extLst>
                <a:ext uri="{FF2B5EF4-FFF2-40B4-BE49-F238E27FC236}">
                  <a16:creationId xmlns:a16="http://schemas.microsoft.com/office/drawing/2014/main" id="{2CC4EA41-4469-DB4D-ADB1-D601D39D8463}"/>
                </a:ext>
              </a:extLst>
            </p:cNvPr>
            <p:cNvGrpSpPr/>
            <p:nvPr/>
          </p:nvGrpSpPr>
          <p:grpSpPr>
            <a:xfrm>
              <a:off x="2254469" y="3540913"/>
              <a:ext cx="6155468" cy="695001"/>
              <a:chOff x="2254469" y="3540913"/>
              <a:chExt cx="6155468" cy="695001"/>
            </a:xfrm>
          </p:grpSpPr>
          <p:sp>
            <p:nvSpPr>
              <p:cNvPr id="27" name="Rectangle 26">
                <a:extLst>
                  <a:ext uri="{FF2B5EF4-FFF2-40B4-BE49-F238E27FC236}">
                    <a16:creationId xmlns:a16="http://schemas.microsoft.com/office/drawing/2014/main" id="{5CA9C9A0-37D1-CB43-A9E3-F8A4D9756FA3}"/>
                  </a:ext>
                </a:extLst>
              </p:cNvPr>
              <p:cNvSpPr/>
              <p:nvPr/>
            </p:nvSpPr>
            <p:spPr>
              <a:xfrm>
                <a:off x="2254469" y="3540913"/>
                <a:ext cx="3077734" cy="669418"/>
              </a:xfrm>
              <a:prstGeom prst="rect">
                <a:avLst/>
              </a:prstGeom>
            </p:spPr>
            <p:txBody>
              <a:bodyPr wrap="square">
                <a:spAutoFit/>
              </a:bodyPr>
              <a:lstStyle/>
              <a:p>
                <a:pPr algn="ctr"/>
                <a:r>
                  <a:rPr lang="en-US" sz="3600" dirty="0">
                    <a:solidFill>
                      <a:srgbClr val="FF0000"/>
                    </a:solidFill>
                    <a:latin typeface="Roboto Light" panose="02000000000000000000" pitchFamily="2" charset="0"/>
                    <a:ea typeface="Roboto Light" panose="02000000000000000000" pitchFamily="2" charset="0"/>
                    <a:cs typeface="Open Sans Light" panose="020B0306030504020204" pitchFamily="34" charset="0"/>
                  </a:rPr>
                  <a:t>Stay</a:t>
                </a:r>
              </a:p>
            </p:txBody>
          </p:sp>
          <p:sp>
            <p:nvSpPr>
              <p:cNvPr id="28" name="Rectangle 27">
                <a:extLst>
                  <a:ext uri="{FF2B5EF4-FFF2-40B4-BE49-F238E27FC236}">
                    <a16:creationId xmlns:a16="http://schemas.microsoft.com/office/drawing/2014/main" id="{D13B6B3C-FD94-774B-8510-D033CA914BA1}"/>
                  </a:ext>
                </a:extLst>
              </p:cNvPr>
              <p:cNvSpPr/>
              <p:nvPr/>
            </p:nvSpPr>
            <p:spPr>
              <a:xfrm>
                <a:off x="5332203" y="3566496"/>
                <a:ext cx="3077734" cy="669418"/>
              </a:xfrm>
              <a:prstGeom prst="rect">
                <a:avLst/>
              </a:prstGeom>
            </p:spPr>
            <p:txBody>
              <a:bodyPr wrap="square">
                <a:spAutoFit/>
              </a:bodyPr>
              <a:lstStyle/>
              <a:p>
                <a:pPr algn="ctr"/>
                <a:r>
                  <a:rPr lang="en-US" sz="3600" dirty="0">
                    <a:solidFill>
                      <a:srgbClr val="00B050"/>
                    </a:solidFill>
                    <a:latin typeface="Roboto Light" panose="02000000000000000000" pitchFamily="2" charset="0"/>
                    <a:ea typeface="Roboto Light" panose="02000000000000000000" pitchFamily="2" charset="0"/>
                    <a:cs typeface="Open Sans Light" panose="020B0306030504020204" pitchFamily="34" charset="0"/>
                  </a:rPr>
                  <a:t>Move</a:t>
                </a:r>
              </a:p>
            </p:txBody>
          </p:sp>
        </p:grpSp>
        <p:grpSp>
          <p:nvGrpSpPr>
            <p:cNvPr id="29" name="Group 28">
              <a:extLst>
                <a:ext uri="{FF2B5EF4-FFF2-40B4-BE49-F238E27FC236}">
                  <a16:creationId xmlns:a16="http://schemas.microsoft.com/office/drawing/2014/main" id="{506946EF-550D-204B-9A00-CBFEE457C7C2}"/>
                </a:ext>
              </a:extLst>
            </p:cNvPr>
            <p:cNvGrpSpPr/>
            <p:nvPr/>
          </p:nvGrpSpPr>
          <p:grpSpPr>
            <a:xfrm rot="16200000">
              <a:off x="-1297401" y="7000701"/>
              <a:ext cx="6155468" cy="695001"/>
              <a:chOff x="2254469" y="3540913"/>
              <a:chExt cx="6155468" cy="695001"/>
            </a:xfrm>
          </p:grpSpPr>
          <p:sp>
            <p:nvSpPr>
              <p:cNvPr id="30" name="Rectangle 29">
                <a:extLst>
                  <a:ext uri="{FF2B5EF4-FFF2-40B4-BE49-F238E27FC236}">
                    <a16:creationId xmlns:a16="http://schemas.microsoft.com/office/drawing/2014/main" id="{42A88BDB-4E90-984E-AEED-6C50BFE34051}"/>
                  </a:ext>
                </a:extLst>
              </p:cNvPr>
              <p:cNvSpPr/>
              <p:nvPr/>
            </p:nvSpPr>
            <p:spPr>
              <a:xfrm>
                <a:off x="2254469" y="3540913"/>
                <a:ext cx="3077734" cy="669418"/>
              </a:xfrm>
              <a:prstGeom prst="rect">
                <a:avLst/>
              </a:prstGeom>
            </p:spPr>
            <p:txBody>
              <a:bodyPr wrap="square">
                <a:spAutoFit/>
              </a:bodyPr>
              <a:lstStyle/>
              <a:p>
                <a:pPr algn="ctr"/>
                <a:r>
                  <a:rPr lang="en-US" sz="3600" dirty="0">
                    <a:solidFill>
                      <a:srgbClr val="00B050"/>
                    </a:solidFill>
                    <a:latin typeface="Roboto Light" panose="02000000000000000000" pitchFamily="2" charset="0"/>
                    <a:ea typeface="Roboto Light" panose="02000000000000000000" pitchFamily="2" charset="0"/>
                    <a:cs typeface="Open Sans Light" panose="020B0306030504020204" pitchFamily="34" charset="0"/>
                  </a:rPr>
                  <a:t>Move</a:t>
                </a:r>
              </a:p>
            </p:txBody>
          </p:sp>
          <p:sp>
            <p:nvSpPr>
              <p:cNvPr id="31" name="Rectangle 30">
                <a:extLst>
                  <a:ext uri="{FF2B5EF4-FFF2-40B4-BE49-F238E27FC236}">
                    <a16:creationId xmlns:a16="http://schemas.microsoft.com/office/drawing/2014/main" id="{86892EE2-7139-EE47-A174-E93E6E659982}"/>
                  </a:ext>
                </a:extLst>
              </p:cNvPr>
              <p:cNvSpPr/>
              <p:nvPr/>
            </p:nvSpPr>
            <p:spPr>
              <a:xfrm>
                <a:off x="5332203" y="3566496"/>
                <a:ext cx="3077734" cy="669418"/>
              </a:xfrm>
              <a:prstGeom prst="rect">
                <a:avLst/>
              </a:prstGeom>
            </p:spPr>
            <p:txBody>
              <a:bodyPr wrap="square">
                <a:spAutoFit/>
              </a:bodyPr>
              <a:lstStyle/>
              <a:p>
                <a:pPr algn="ctr"/>
                <a:r>
                  <a:rPr lang="en-US" sz="3600" dirty="0">
                    <a:solidFill>
                      <a:srgbClr val="FF0000"/>
                    </a:solidFill>
                    <a:latin typeface="Roboto Light" panose="02000000000000000000" pitchFamily="2" charset="0"/>
                    <a:ea typeface="Roboto Light" panose="02000000000000000000" pitchFamily="2" charset="0"/>
                    <a:cs typeface="Open Sans Light" panose="020B0306030504020204" pitchFamily="34" charset="0"/>
                  </a:rPr>
                  <a:t>Stay</a:t>
                </a:r>
              </a:p>
            </p:txBody>
          </p:sp>
        </p:grpSp>
      </p:grpSp>
      <p:pic>
        <p:nvPicPr>
          <p:cNvPr id="33" name="Picture 32">
            <a:extLst>
              <a:ext uri="{FF2B5EF4-FFF2-40B4-BE49-F238E27FC236}">
                <a16:creationId xmlns:a16="http://schemas.microsoft.com/office/drawing/2014/main" id="{725BF530-5972-024E-8D15-179930AC0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428" y="11846856"/>
            <a:ext cx="756280" cy="756280"/>
          </a:xfrm>
          <a:prstGeom prst="rect">
            <a:avLst/>
          </a:prstGeom>
          <a:solidFill>
            <a:srgbClr val="292A2E"/>
          </a:solidFill>
        </p:spPr>
      </p:pic>
      <p:sp>
        <p:nvSpPr>
          <p:cNvPr id="34" name="TextBox 33">
            <a:extLst>
              <a:ext uri="{FF2B5EF4-FFF2-40B4-BE49-F238E27FC236}">
                <a16:creationId xmlns:a16="http://schemas.microsoft.com/office/drawing/2014/main" id="{281FE187-C630-FA4E-97CB-20D6DFEE626A}"/>
              </a:ext>
            </a:extLst>
          </p:cNvPr>
          <p:cNvSpPr txBox="1"/>
          <p:nvPr/>
        </p:nvSpPr>
        <p:spPr>
          <a:xfrm>
            <a:off x="1702708" y="11925758"/>
            <a:ext cx="2678793" cy="627416"/>
          </a:xfrm>
          <a:prstGeom prst="rect">
            <a:avLst/>
          </a:prstGeom>
          <a:solidFill>
            <a:srgbClr val="292A2E"/>
          </a:solidFill>
        </p:spPr>
        <p:txBody>
          <a:bodyPr wrap="square" rtlCol="0">
            <a:spAutoFit/>
          </a:bodyPr>
          <a:lstStyle/>
          <a:p>
            <a:r>
              <a:rPr lang="en-US" sz="3477" dirty="0"/>
              <a:t>Springboard</a:t>
            </a:r>
          </a:p>
        </p:txBody>
      </p:sp>
      <p:sp>
        <p:nvSpPr>
          <p:cNvPr id="35" name="Rectangle 34">
            <a:extLst>
              <a:ext uri="{FF2B5EF4-FFF2-40B4-BE49-F238E27FC236}">
                <a16:creationId xmlns:a16="http://schemas.microsoft.com/office/drawing/2014/main" id="{087AF383-9ADD-8448-8F0D-0126BB50BE11}"/>
              </a:ext>
            </a:extLst>
          </p:cNvPr>
          <p:cNvSpPr/>
          <p:nvPr/>
        </p:nvSpPr>
        <p:spPr>
          <a:xfrm>
            <a:off x="1349374" y="1751455"/>
            <a:ext cx="7375525" cy="463075"/>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Model: SVC(</a:t>
            </a:r>
            <a:r>
              <a:rPr lang="en-US" sz="1800" dirty="0"/>
              <a:t>{'C': 10.0, 'gamma': 0.01, kernel=‘</a:t>
            </a:r>
            <a:r>
              <a:rPr lang="en-US" sz="1800" dirty="0" err="1"/>
              <a:t>rbf</a:t>
            </a:r>
            <a:r>
              <a:rPr lang="en-US" sz="1800" dirty="0"/>
              <a:t>’ </a:t>
            </a:r>
            <a:r>
              <a:rPr lang="en-US" sz="1800" dirty="0" err="1"/>
              <a:t>class_weight</a:t>
            </a:r>
            <a:r>
              <a:rPr lang="en-US" sz="1800" dirty="0"/>
              <a:t>=‘balanced})</a:t>
            </a:r>
            <a:endPar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p:txBody>
      </p:sp>
      <p:sp>
        <p:nvSpPr>
          <p:cNvPr id="7" name="Rectangle 6">
            <a:extLst>
              <a:ext uri="{FF2B5EF4-FFF2-40B4-BE49-F238E27FC236}">
                <a16:creationId xmlns:a16="http://schemas.microsoft.com/office/drawing/2014/main" id="{AFA7BB11-1B6D-2448-8C0C-D9D7228AA617}"/>
              </a:ext>
            </a:extLst>
          </p:cNvPr>
          <p:cNvSpPr/>
          <p:nvPr/>
        </p:nvSpPr>
        <p:spPr>
          <a:xfrm>
            <a:off x="5438683" y="4165979"/>
            <a:ext cx="3051112" cy="6534800"/>
          </a:xfrm>
          <a:prstGeom prst="rect">
            <a:avLst/>
          </a:prstGeom>
          <a:solidFill>
            <a:srgbClr val="00B05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15F5E38-9578-0445-BBAD-4FCA82DFB871}"/>
              </a:ext>
            </a:extLst>
          </p:cNvPr>
          <p:cNvSpPr txBox="1"/>
          <p:nvPr/>
        </p:nvSpPr>
        <p:spPr>
          <a:xfrm>
            <a:off x="12231894" y="3750480"/>
            <a:ext cx="7445994" cy="830997"/>
          </a:xfrm>
          <a:prstGeom prst="rect">
            <a:avLst/>
          </a:prstGeom>
          <a:noFill/>
        </p:spPr>
        <p:txBody>
          <a:bodyPr wrap="square" rtlCol="0">
            <a:spAutoFit/>
          </a:bodyPr>
          <a:lstStyle/>
          <a:p>
            <a:r>
              <a:rPr lang="en-US" sz="4800" b="1" dirty="0"/>
              <a:t>Need to increase precision</a:t>
            </a:r>
          </a:p>
        </p:txBody>
      </p:sp>
      <p:cxnSp>
        <p:nvCxnSpPr>
          <p:cNvPr id="13" name="Straight Arrow Connector 12">
            <a:extLst>
              <a:ext uri="{FF2B5EF4-FFF2-40B4-BE49-F238E27FC236}">
                <a16:creationId xmlns:a16="http://schemas.microsoft.com/office/drawing/2014/main" id="{C823B4D1-E7EE-2B43-8E76-207B654F9B01}"/>
              </a:ext>
            </a:extLst>
          </p:cNvPr>
          <p:cNvCxnSpPr/>
          <p:nvPr/>
        </p:nvCxnSpPr>
        <p:spPr>
          <a:xfrm>
            <a:off x="16060077" y="4638073"/>
            <a:ext cx="0" cy="1982183"/>
          </a:xfrm>
          <a:prstGeom prst="straightConnector1">
            <a:avLst/>
          </a:prstGeom>
          <a:ln w="12065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63F8759-CE33-9543-974B-3E6A2FDA273E}"/>
              </a:ext>
            </a:extLst>
          </p:cNvPr>
          <p:cNvSpPr txBox="1"/>
          <p:nvPr/>
        </p:nvSpPr>
        <p:spPr>
          <a:xfrm>
            <a:off x="15325344" y="10444162"/>
            <a:ext cx="6543844" cy="830997"/>
          </a:xfrm>
          <a:prstGeom prst="rect">
            <a:avLst/>
          </a:prstGeom>
          <a:noFill/>
        </p:spPr>
        <p:txBody>
          <a:bodyPr wrap="square" rtlCol="0">
            <a:spAutoFit/>
          </a:bodyPr>
          <a:lstStyle/>
          <a:p>
            <a:r>
              <a:rPr lang="en-US" sz="4800" b="1" dirty="0"/>
              <a:t>By changing threshold</a:t>
            </a:r>
          </a:p>
        </p:txBody>
      </p:sp>
      <p:cxnSp>
        <p:nvCxnSpPr>
          <p:cNvPr id="37" name="Straight Arrow Connector 36">
            <a:extLst>
              <a:ext uri="{FF2B5EF4-FFF2-40B4-BE49-F238E27FC236}">
                <a16:creationId xmlns:a16="http://schemas.microsoft.com/office/drawing/2014/main" id="{2019EE05-4148-8447-9084-D46D02B86E80}"/>
              </a:ext>
            </a:extLst>
          </p:cNvPr>
          <p:cNvCxnSpPr>
            <a:cxnSpLocks/>
          </p:cNvCxnSpPr>
          <p:nvPr/>
        </p:nvCxnSpPr>
        <p:spPr>
          <a:xfrm flipV="1">
            <a:off x="21624586" y="8193024"/>
            <a:ext cx="0" cy="2251139"/>
          </a:xfrm>
          <a:prstGeom prst="straightConnector1">
            <a:avLst/>
          </a:prstGeom>
          <a:ln w="12065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685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6DCFB14-7DA6-44D4-A265-5EB7147727CA}" type="slidenum">
              <a:rPr lang="en-US" smtClean="0"/>
              <a:t>15</a:t>
            </a:fld>
            <a:endParaRPr lang="en-US"/>
          </a:p>
        </p:txBody>
      </p:sp>
      <p:sp>
        <p:nvSpPr>
          <p:cNvPr id="15" name="Rectangle 14"/>
          <p:cNvSpPr/>
          <p:nvPr/>
        </p:nvSpPr>
        <p:spPr>
          <a:xfrm>
            <a:off x="1773936" y="7706541"/>
            <a:ext cx="7404869" cy="2534027"/>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Changing the threshold values (x-axis) will result in different recall and precision scores, demonstrated in the dashed-blue and green lines above. The plot directly above is the current model, by moving the threshold, we can change the precision and recall scores. The new precision score and associated threshold in shown in the plot </a:t>
            </a:r>
            <a:r>
              <a:rPr lang="en-US" sz="180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to the right.</a:t>
            </a:r>
            <a:endPar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p:txBody>
      </p:sp>
      <p:cxnSp>
        <p:nvCxnSpPr>
          <p:cNvPr id="16" name="Straight Connector 15"/>
          <p:cNvCxnSpPr/>
          <p:nvPr/>
        </p:nvCxnSpPr>
        <p:spPr>
          <a:xfrm>
            <a:off x="1890669" y="7497234"/>
            <a:ext cx="914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963A356D-16FF-0143-8A23-BE87C20B2F31}"/>
              </a:ext>
            </a:extLst>
          </p:cNvPr>
          <p:cNvSpPr/>
          <p:nvPr/>
        </p:nvSpPr>
        <p:spPr>
          <a:xfrm>
            <a:off x="9831922" y="7273356"/>
            <a:ext cx="13028078" cy="3755571"/>
          </a:xfrm>
          <a:prstGeom prst="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56" name="Rectangle 55">
            <a:extLst>
              <a:ext uri="{FF2B5EF4-FFF2-40B4-BE49-F238E27FC236}">
                <a16:creationId xmlns:a16="http://schemas.microsoft.com/office/drawing/2014/main" id="{34C3E6AC-659D-1844-BF8B-E301AED8A930}"/>
              </a:ext>
            </a:extLst>
          </p:cNvPr>
          <p:cNvSpPr/>
          <p:nvPr/>
        </p:nvSpPr>
        <p:spPr>
          <a:xfrm>
            <a:off x="0" y="1051530"/>
            <a:ext cx="20898807" cy="3755571"/>
          </a:xfrm>
          <a:prstGeom prst="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pic>
        <p:nvPicPr>
          <p:cNvPr id="17" name="Picture 16">
            <a:extLst>
              <a:ext uri="{FF2B5EF4-FFF2-40B4-BE49-F238E27FC236}">
                <a16:creationId xmlns:a16="http://schemas.microsoft.com/office/drawing/2014/main" id="{68246EF0-0463-2E46-AAC0-ADEA5A0A5474}"/>
              </a:ext>
            </a:extLst>
          </p:cNvPr>
          <p:cNvPicPr>
            <a:picLocks noChangeAspect="1"/>
          </p:cNvPicPr>
          <p:nvPr/>
        </p:nvPicPr>
        <p:blipFill>
          <a:blip r:embed="rId3"/>
          <a:stretch>
            <a:fillRect/>
          </a:stretch>
        </p:blipFill>
        <p:spPr>
          <a:xfrm>
            <a:off x="12754114" y="5379693"/>
            <a:ext cx="8915549" cy="6489876"/>
          </a:xfrm>
          <a:prstGeom prst="rect">
            <a:avLst/>
          </a:prstGeom>
        </p:spPr>
      </p:pic>
      <p:grpSp>
        <p:nvGrpSpPr>
          <p:cNvPr id="18" name="Group 17">
            <a:extLst>
              <a:ext uri="{FF2B5EF4-FFF2-40B4-BE49-F238E27FC236}">
                <a16:creationId xmlns:a16="http://schemas.microsoft.com/office/drawing/2014/main" id="{9B9C64BF-B4B3-C54A-94DF-7A5C5DBB8ABA}"/>
              </a:ext>
            </a:extLst>
          </p:cNvPr>
          <p:cNvGrpSpPr/>
          <p:nvPr/>
        </p:nvGrpSpPr>
        <p:grpSpPr>
          <a:xfrm>
            <a:off x="949131" y="563795"/>
            <a:ext cx="8882791" cy="6489876"/>
            <a:chOff x="949131" y="563795"/>
            <a:chExt cx="8882791" cy="6489876"/>
          </a:xfrm>
        </p:grpSpPr>
        <p:pic>
          <p:nvPicPr>
            <p:cNvPr id="20" name="Picture 19">
              <a:extLst>
                <a:ext uri="{FF2B5EF4-FFF2-40B4-BE49-F238E27FC236}">
                  <a16:creationId xmlns:a16="http://schemas.microsoft.com/office/drawing/2014/main" id="{5BFAEC9F-21EB-7941-824B-B16CEE6656C5}"/>
                </a:ext>
              </a:extLst>
            </p:cNvPr>
            <p:cNvPicPr>
              <a:picLocks noChangeAspect="1"/>
            </p:cNvPicPr>
            <p:nvPr/>
          </p:nvPicPr>
          <p:blipFill>
            <a:blip r:embed="rId4"/>
            <a:stretch>
              <a:fillRect/>
            </a:stretch>
          </p:blipFill>
          <p:spPr>
            <a:xfrm>
              <a:off x="949131" y="563795"/>
              <a:ext cx="8882791" cy="6489876"/>
            </a:xfrm>
            <a:prstGeom prst="rect">
              <a:avLst/>
            </a:prstGeom>
          </p:spPr>
        </p:pic>
        <p:sp>
          <p:nvSpPr>
            <p:cNvPr id="22" name="TextBox 21">
              <a:extLst>
                <a:ext uri="{FF2B5EF4-FFF2-40B4-BE49-F238E27FC236}">
                  <a16:creationId xmlns:a16="http://schemas.microsoft.com/office/drawing/2014/main" id="{39DC4A45-BF11-0449-906B-3864D5EDA56C}"/>
                </a:ext>
              </a:extLst>
            </p:cNvPr>
            <p:cNvSpPr txBox="1"/>
            <p:nvPr/>
          </p:nvSpPr>
          <p:spPr>
            <a:xfrm>
              <a:off x="3863728" y="5572221"/>
              <a:ext cx="2756991" cy="523220"/>
            </a:xfrm>
            <a:prstGeom prst="rect">
              <a:avLst/>
            </a:prstGeom>
            <a:solidFill>
              <a:srgbClr val="F0F0F0"/>
            </a:solidFill>
            <a:ln>
              <a:solidFill>
                <a:srgbClr val="F77777"/>
              </a:solidFill>
            </a:ln>
          </p:spPr>
          <p:txBody>
            <a:bodyPr wrap="square" rtlCol="0">
              <a:spAutoFit/>
            </a:bodyPr>
            <a:lstStyle/>
            <a:p>
              <a:r>
                <a:rPr lang="en-US" sz="2800" dirty="0">
                  <a:solidFill>
                    <a:schemeClr val="bg1"/>
                  </a:solidFill>
                </a:rPr>
                <a:t>Threshold:  0.209</a:t>
              </a:r>
            </a:p>
          </p:txBody>
        </p:sp>
      </p:grpSp>
      <p:sp>
        <p:nvSpPr>
          <p:cNvPr id="23" name="TextBox 22">
            <a:extLst>
              <a:ext uri="{FF2B5EF4-FFF2-40B4-BE49-F238E27FC236}">
                <a16:creationId xmlns:a16="http://schemas.microsoft.com/office/drawing/2014/main" id="{F28E5758-47FA-4B4E-9C0E-855D5C296074}"/>
              </a:ext>
            </a:extLst>
          </p:cNvPr>
          <p:cNvSpPr txBox="1"/>
          <p:nvPr/>
        </p:nvSpPr>
        <p:spPr>
          <a:xfrm>
            <a:off x="17133782" y="10490896"/>
            <a:ext cx="3051216" cy="523220"/>
          </a:xfrm>
          <a:prstGeom prst="rect">
            <a:avLst/>
          </a:prstGeom>
          <a:noFill/>
          <a:ln>
            <a:solidFill>
              <a:srgbClr val="F77777"/>
            </a:solidFill>
          </a:ln>
        </p:spPr>
        <p:txBody>
          <a:bodyPr wrap="square" rtlCol="0">
            <a:spAutoFit/>
          </a:bodyPr>
          <a:lstStyle/>
          <a:p>
            <a:r>
              <a:rPr lang="en-US" sz="2800" dirty="0">
                <a:solidFill>
                  <a:schemeClr val="bg1"/>
                </a:solidFill>
              </a:rPr>
              <a:t>Threshold: 0.391</a:t>
            </a:r>
          </a:p>
        </p:txBody>
      </p:sp>
      <p:sp>
        <p:nvSpPr>
          <p:cNvPr id="6" name="Oval 5">
            <a:extLst>
              <a:ext uri="{FF2B5EF4-FFF2-40B4-BE49-F238E27FC236}">
                <a16:creationId xmlns:a16="http://schemas.microsoft.com/office/drawing/2014/main" id="{0522604C-78EF-B548-853E-FE93CFD91FD9}"/>
              </a:ext>
            </a:extLst>
          </p:cNvPr>
          <p:cNvSpPr/>
          <p:nvPr/>
        </p:nvSpPr>
        <p:spPr>
          <a:xfrm>
            <a:off x="3550534" y="3422303"/>
            <a:ext cx="228600" cy="216569"/>
          </a:xfrm>
          <a:prstGeom prst="ellipse">
            <a:avLst/>
          </a:prstGeom>
          <a:solidFill>
            <a:srgbClr val="FFC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CD90CF-DB2A-2F45-A8E3-E7F038FAB28B}"/>
              </a:ext>
            </a:extLst>
          </p:cNvPr>
          <p:cNvGrpSpPr/>
          <p:nvPr/>
        </p:nvGrpSpPr>
        <p:grpSpPr>
          <a:xfrm>
            <a:off x="1995524" y="2442258"/>
            <a:ext cx="1731524" cy="980045"/>
            <a:chOff x="1995524" y="2442258"/>
            <a:chExt cx="1731524" cy="980045"/>
          </a:xfrm>
        </p:grpSpPr>
        <p:sp>
          <p:nvSpPr>
            <p:cNvPr id="7" name="Rectangle 6">
              <a:extLst>
                <a:ext uri="{FF2B5EF4-FFF2-40B4-BE49-F238E27FC236}">
                  <a16:creationId xmlns:a16="http://schemas.microsoft.com/office/drawing/2014/main" id="{48A517E1-5552-A84D-B4E7-AAEAD3C82A46}"/>
                </a:ext>
              </a:extLst>
            </p:cNvPr>
            <p:cNvSpPr/>
            <p:nvPr/>
          </p:nvSpPr>
          <p:spPr>
            <a:xfrm>
              <a:off x="2118167" y="2442258"/>
              <a:ext cx="1608881" cy="980045"/>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8D327A5-2FB9-BE41-9DF2-2EC5F43E437B}"/>
                </a:ext>
              </a:extLst>
            </p:cNvPr>
            <p:cNvSpPr txBox="1"/>
            <p:nvPr/>
          </p:nvSpPr>
          <p:spPr>
            <a:xfrm>
              <a:off x="1995524" y="2513818"/>
              <a:ext cx="1673783" cy="830997"/>
            </a:xfrm>
            <a:prstGeom prst="rect">
              <a:avLst/>
            </a:prstGeom>
            <a:solidFill>
              <a:srgbClr val="F0F0F0"/>
            </a:solidFill>
            <a:ln>
              <a:solidFill>
                <a:schemeClr val="accent1"/>
              </a:solidFill>
            </a:ln>
          </p:spPr>
          <p:txBody>
            <a:bodyPr wrap="square" rtlCol="0">
              <a:spAutoFit/>
            </a:bodyPr>
            <a:lstStyle/>
            <a:p>
              <a:pPr algn="r"/>
              <a:r>
                <a:rPr lang="en-US" sz="2400" dirty="0">
                  <a:solidFill>
                    <a:schemeClr val="bg1"/>
                  </a:solidFill>
                </a:rPr>
                <a:t>Precision:  0.54</a:t>
              </a:r>
            </a:p>
          </p:txBody>
        </p:sp>
      </p:grpSp>
      <p:sp>
        <p:nvSpPr>
          <p:cNvPr id="33" name="Rectangle 32">
            <a:extLst>
              <a:ext uri="{FF2B5EF4-FFF2-40B4-BE49-F238E27FC236}">
                <a16:creationId xmlns:a16="http://schemas.microsoft.com/office/drawing/2014/main" id="{97A6636A-F831-2B49-AC58-C958BA171ADC}"/>
              </a:ext>
            </a:extLst>
          </p:cNvPr>
          <p:cNvSpPr/>
          <p:nvPr/>
        </p:nvSpPr>
        <p:spPr>
          <a:xfrm>
            <a:off x="13860379" y="8193813"/>
            <a:ext cx="1502351" cy="415499"/>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31B9BC6-58D9-7C4D-B273-57D23262EA55}"/>
              </a:ext>
            </a:extLst>
          </p:cNvPr>
          <p:cNvSpPr/>
          <p:nvPr/>
        </p:nvSpPr>
        <p:spPr>
          <a:xfrm>
            <a:off x="15480937" y="8440307"/>
            <a:ext cx="1502351" cy="415499"/>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CC19D769-DABB-E347-BFA3-E9311ABF90F6}"/>
              </a:ext>
            </a:extLst>
          </p:cNvPr>
          <p:cNvGrpSpPr/>
          <p:nvPr/>
        </p:nvGrpSpPr>
        <p:grpSpPr>
          <a:xfrm>
            <a:off x="16919470" y="7706755"/>
            <a:ext cx="1523932" cy="980045"/>
            <a:chOff x="1995524" y="2442258"/>
            <a:chExt cx="1731524" cy="980045"/>
          </a:xfrm>
        </p:grpSpPr>
        <p:sp>
          <p:nvSpPr>
            <p:cNvPr id="31" name="Rectangle 30">
              <a:extLst>
                <a:ext uri="{FF2B5EF4-FFF2-40B4-BE49-F238E27FC236}">
                  <a16:creationId xmlns:a16="http://schemas.microsoft.com/office/drawing/2014/main" id="{AE9EF276-40B6-1C46-BFAF-5B067732DDE4}"/>
                </a:ext>
              </a:extLst>
            </p:cNvPr>
            <p:cNvSpPr/>
            <p:nvPr/>
          </p:nvSpPr>
          <p:spPr>
            <a:xfrm>
              <a:off x="2118167" y="2442258"/>
              <a:ext cx="1608881" cy="980045"/>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64F5B2A-9A78-F244-B396-5564A0148BE5}"/>
                </a:ext>
              </a:extLst>
            </p:cNvPr>
            <p:cNvSpPr txBox="1"/>
            <p:nvPr/>
          </p:nvSpPr>
          <p:spPr>
            <a:xfrm>
              <a:off x="1995524" y="2513818"/>
              <a:ext cx="1673783" cy="830997"/>
            </a:xfrm>
            <a:prstGeom prst="rect">
              <a:avLst/>
            </a:prstGeom>
            <a:solidFill>
              <a:srgbClr val="F0F0F0"/>
            </a:solidFill>
            <a:ln>
              <a:solidFill>
                <a:schemeClr val="accent1"/>
              </a:solidFill>
            </a:ln>
          </p:spPr>
          <p:txBody>
            <a:bodyPr wrap="square" rtlCol="0">
              <a:spAutoFit/>
            </a:bodyPr>
            <a:lstStyle/>
            <a:p>
              <a:r>
                <a:rPr lang="en-US" sz="2400" dirty="0">
                  <a:solidFill>
                    <a:schemeClr val="bg1"/>
                  </a:solidFill>
                </a:rPr>
                <a:t>Precision:  0.69</a:t>
              </a:r>
            </a:p>
          </p:txBody>
        </p:sp>
      </p:grpSp>
      <p:sp>
        <p:nvSpPr>
          <p:cNvPr id="24" name="Oval 23">
            <a:extLst>
              <a:ext uri="{FF2B5EF4-FFF2-40B4-BE49-F238E27FC236}">
                <a16:creationId xmlns:a16="http://schemas.microsoft.com/office/drawing/2014/main" id="{BFA7F601-084D-C145-B541-A02A8E77FA52}"/>
              </a:ext>
            </a:extLst>
          </p:cNvPr>
          <p:cNvSpPr/>
          <p:nvPr/>
        </p:nvSpPr>
        <p:spPr>
          <a:xfrm>
            <a:off x="16983288" y="7497234"/>
            <a:ext cx="228600" cy="216569"/>
          </a:xfrm>
          <a:prstGeom prst="ellipse">
            <a:avLst/>
          </a:prstGeom>
          <a:solidFill>
            <a:srgbClr val="FFC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9516D53A-F8BB-C141-9AB4-F39D945D7B39}"/>
              </a:ext>
            </a:extLst>
          </p:cNvPr>
          <p:cNvSpPr/>
          <p:nvPr/>
        </p:nvSpPr>
        <p:spPr>
          <a:xfrm>
            <a:off x="12379131" y="1463040"/>
            <a:ext cx="9639621" cy="2816352"/>
          </a:xfrm>
          <a:prstGeom prst="roundRect">
            <a:avLst/>
          </a:prstGeom>
          <a:solidFill>
            <a:srgbClr val="F0F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44F11FD-4E46-5E47-ACA0-EC0AA66A9601}"/>
              </a:ext>
            </a:extLst>
          </p:cNvPr>
          <p:cNvSpPr txBox="1"/>
          <p:nvPr/>
        </p:nvSpPr>
        <p:spPr>
          <a:xfrm>
            <a:off x="13183557" y="1828800"/>
            <a:ext cx="8441029" cy="627223"/>
          </a:xfrm>
          <a:prstGeom prst="rect">
            <a:avLst/>
          </a:prstGeom>
          <a:noFill/>
        </p:spPr>
        <p:txBody>
          <a:bodyPr wrap="square" rtlCol="0">
            <a:spAutoFit/>
          </a:bodyPr>
          <a:lstStyle/>
          <a:p>
            <a:r>
              <a:rPr lang="en-US" dirty="0">
                <a:solidFill>
                  <a:schemeClr val="bg1"/>
                </a:solidFill>
              </a:rPr>
              <a:t>Thresholds vs Recall Scores</a:t>
            </a:r>
          </a:p>
        </p:txBody>
      </p:sp>
      <p:sp>
        <p:nvSpPr>
          <p:cNvPr id="37" name="TextBox 36">
            <a:extLst>
              <a:ext uri="{FF2B5EF4-FFF2-40B4-BE49-F238E27FC236}">
                <a16:creationId xmlns:a16="http://schemas.microsoft.com/office/drawing/2014/main" id="{C778B806-EDB9-FE4D-8AA1-D700E1A0B2BA}"/>
              </a:ext>
            </a:extLst>
          </p:cNvPr>
          <p:cNvSpPr txBox="1"/>
          <p:nvPr/>
        </p:nvSpPr>
        <p:spPr>
          <a:xfrm>
            <a:off x="13183557" y="2600140"/>
            <a:ext cx="8441029" cy="627223"/>
          </a:xfrm>
          <a:prstGeom prst="rect">
            <a:avLst/>
          </a:prstGeom>
          <a:noFill/>
        </p:spPr>
        <p:txBody>
          <a:bodyPr wrap="square" rtlCol="0">
            <a:spAutoFit/>
          </a:bodyPr>
          <a:lstStyle/>
          <a:p>
            <a:r>
              <a:rPr lang="en-US" dirty="0">
                <a:solidFill>
                  <a:schemeClr val="bg1"/>
                </a:solidFill>
              </a:rPr>
              <a:t>Thresholds vs Precision Scores</a:t>
            </a:r>
          </a:p>
        </p:txBody>
      </p:sp>
      <p:sp>
        <p:nvSpPr>
          <p:cNvPr id="38" name="TextBox 37">
            <a:extLst>
              <a:ext uri="{FF2B5EF4-FFF2-40B4-BE49-F238E27FC236}">
                <a16:creationId xmlns:a16="http://schemas.microsoft.com/office/drawing/2014/main" id="{92D43EF7-959B-EE4E-AE6C-DA473986CF92}"/>
              </a:ext>
            </a:extLst>
          </p:cNvPr>
          <p:cNvSpPr txBox="1"/>
          <p:nvPr/>
        </p:nvSpPr>
        <p:spPr>
          <a:xfrm>
            <a:off x="13183557" y="3371480"/>
            <a:ext cx="8441029" cy="627223"/>
          </a:xfrm>
          <a:prstGeom prst="rect">
            <a:avLst/>
          </a:prstGeom>
          <a:noFill/>
        </p:spPr>
        <p:txBody>
          <a:bodyPr wrap="square" rtlCol="0">
            <a:spAutoFit/>
          </a:bodyPr>
          <a:lstStyle/>
          <a:p>
            <a:r>
              <a:rPr lang="en-US" dirty="0">
                <a:solidFill>
                  <a:schemeClr val="bg1"/>
                </a:solidFill>
              </a:rPr>
              <a:t>Current Threshold, Precision</a:t>
            </a:r>
          </a:p>
        </p:txBody>
      </p:sp>
      <p:cxnSp>
        <p:nvCxnSpPr>
          <p:cNvPr id="42" name="Straight Connector 41">
            <a:extLst>
              <a:ext uri="{FF2B5EF4-FFF2-40B4-BE49-F238E27FC236}">
                <a16:creationId xmlns:a16="http://schemas.microsoft.com/office/drawing/2014/main" id="{0D3D8EF3-5E71-B347-B8DE-A62A439BC1DE}"/>
              </a:ext>
            </a:extLst>
          </p:cNvPr>
          <p:cNvCxnSpPr>
            <a:cxnSpLocks/>
          </p:cNvCxnSpPr>
          <p:nvPr/>
        </p:nvCxnSpPr>
        <p:spPr>
          <a:xfrm flipH="1">
            <a:off x="19235351" y="3685091"/>
            <a:ext cx="1944131" cy="0"/>
          </a:xfrm>
          <a:prstGeom prst="line">
            <a:avLst/>
          </a:prstGeom>
          <a:ln w="63500">
            <a:solidFill>
              <a:srgbClr val="F77777"/>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F77526F-8D1B-0A43-B929-46FC7FFEFFC0}"/>
              </a:ext>
            </a:extLst>
          </p:cNvPr>
          <p:cNvCxnSpPr>
            <a:cxnSpLocks/>
          </p:cNvCxnSpPr>
          <p:nvPr/>
        </p:nvCxnSpPr>
        <p:spPr>
          <a:xfrm flipH="1">
            <a:off x="19243589" y="2913751"/>
            <a:ext cx="1935894" cy="0"/>
          </a:xfrm>
          <a:prstGeom prst="line">
            <a:avLst/>
          </a:prstGeom>
          <a:ln w="63500">
            <a:solidFill>
              <a:srgbClr val="4C72B0"/>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BFB40A1-5769-6C43-9BB3-19D602B300DF}"/>
              </a:ext>
            </a:extLst>
          </p:cNvPr>
          <p:cNvCxnSpPr>
            <a:cxnSpLocks/>
          </p:cNvCxnSpPr>
          <p:nvPr/>
        </p:nvCxnSpPr>
        <p:spPr>
          <a:xfrm flipH="1">
            <a:off x="19243589" y="2142411"/>
            <a:ext cx="1935894" cy="0"/>
          </a:xfrm>
          <a:prstGeom prst="line">
            <a:avLst/>
          </a:prstGeom>
          <a:ln w="63500">
            <a:solidFill>
              <a:srgbClr val="55A868"/>
            </a:solidFill>
            <a:prstDash val="soli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F9D39C8F-B711-9844-966B-4A37A2832A92}"/>
              </a:ext>
            </a:extLst>
          </p:cNvPr>
          <p:cNvSpPr txBox="1"/>
          <p:nvPr/>
        </p:nvSpPr>
        <p:spPr>
          <a:xfrm>
            <a:off x="10748597" y="32564"/>
            <a:ext cx="11105925" cy="982513"/>
          </a:xfrm>
          <a:prstGeom prst="rect">
            <a:avLst/>
          </a:prstGeom>
          <a:noFill/>
        </p:spPr>
        <p:txBody>
          <a:bodyPr wrap="non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Model </a:t>
            </a:r>
            <a:r>
              <a:rPr lang="en-US" sz="4400" b="1" dirty="0">
                <a:solidFill>
                  <a:schemeClr val="accent1"/>
                </a:solidFill>
                <a:latin typeface="Roboto" panose="02000000000000000000" pitchFamily="2" charset="0"/>
                <a:ea typeface="Roboto" panose="02000000000000000000" pitchFamily="2" charset="0"/>
              </a:rPr>
              <a:t>Precisions, Recalls vs Thresholds</a:t>
            </a:r>
          </a:p>
        </p:txBody>
      </p:sp>
      <p:pic>
        <p:nvPicPr>
          <p:cNvPr id="60" name="Picture 59">
            <a:extLst>
              <a:ext uri="{FF2B5EF4-FFF2-40B4-BE49-F238E27FC236}">
                <a16:creationId xmlns:a16="http://schemas.microsoft.com/office/drawing/2014/main" id="{8EBB93E5-5B80-9D45-A3F9-C671DE3E93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428" y="11846856"/>
            <a:ext cx="756280" cy="756280"/>
          </a:xfrm>
          <a:prstGeom prst="rect">
            <a:avLst/>
          </a:prstGeom>
          <a:solidFill>
            <a:srgbClr val="292A2E"/>
          </a:solidFill>
        </p:spPr>
      </p:pic>
      <p:sp>
        <p:nvSpPr>
          <p:cNvPr id="61" name="TextBox 60">
            <a:extLst>
              <a:ext uri="{FF2B5EF4-FFF2-40B4-BE49-F238E27FC236}">
                <a16:creationId xmlns:a16="http://schemas.microsoft.com/office/drawing/2014/main" id="{F8BFED83-43E1-8B47-9683-390E4E43E01A}"/>
              </a:ext>
            </a:extLst>
          </p:cNvPr>
          <p:cNvSpPr txBox="1"/>
          <p:nvPr/>
        </p:nvSpPr>
        <p:spPr>
          <a:xfrm>
            <a:off x="1702708" y="11925758"/>
            <a:ext cx="2678793" cy="627416"/>
          </a:xfrm>
          <a:prstGeom prst="rect">
            <a:avLst/>
          </a:prstGeom>
          <a:solidFill>
            <a:srgbClr val="292A2E"/>
          </a:solidFill>
        </p:spPr>
        <p:txBody>
          <a:bodyPr wrap="square" rtlCol="0">
            <a:spAutoFit/>
          </a:bodyPr>
          <a:lstStyle/>
          <a:p>
            <a:r>
              <a:rPr lang="en-US" sz="3477" dirty="0"/>
              <a:t>Springboard</a:t>
            </a:r>
          </a:p>
        </p:txBody>
      </p:sp>
      <p:sp>
        <p:nvSpPr>
          <p:cNvPr id="62" name="Footer Placeholder 1">
            <a:extLst>
              <a:ext uri="{FF2B5EF4-FFF2-40B4-BE49-F238E27FC236}">
                <a16:creationId xmlns:a16="http://schemas.microsoft.com/office/drawing/2014/main" id="{BC4CE197-0B42-0049-8EDB-55087C1686D3}"/>
              </a:ext>
            </a:extLst>
          </p:cNvPr>
          <p:cNvSpPr>
            <a:spLocks noGrp="1"/>
          </p:cNvSpPr>
          <p:nvPr>
            <p:ph type="ftr" sz="quarter" idx="11"/>
          </p:nvPr>
        </p:nvSpPr>
        <p:spPr>
          <a:xfrm>
            <a:off x="13183557" y="11871419"/>
            <a:ext cx="7715250" cy="681567"/>
          </a:xfrm>
        </p:spPr>
        <p:txBody>
          <a:bodyPr/>
          <a:lstStyle/>
          <a:p>
            <a:r>
              <a:rPr lang="en-US"/>
              <a:t>https://github.com/Pooret/Predicting-Executive-Stock-Movements</a:t>
            </a:r>
          </a:p>
        </p:txBody>
      </p:sp>
    </p:spTree>
    <p:extLst>
      <p:ext uri="{BB962C8B-B14F-4D97-AF65-F5344CB8AC3E}">
        <p14:creationId xmlns:p14="http://schemas.microsoft.com/office/powerpoint/2010/main" val="184290700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D408CFB-37D3-C444-874B-DF3B0CF22CEB}"/>
              </a:ext>
            </a:extLst>
          </p:cNvPr>
          <p:cNvSpPr/>
          <p:nvPr/>
        </p:nvSpPr>
        <p:spPr>
          <a:xfrm>
            <a:off x="-81964" y="2733968"/>
            <a:ext cx="9236124" cy="8712966"/>
          </a:xfrm>
          <a:prstGeom prst="rect">
            <a:avLst/>
          </a:prstGeom>
          <a:solidFill>
            <a:schemeClr val="bg1"/>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 name="Footer Placeholder 1"/>
          <p:cNvSpPr>
            <a:spLocks noGrp="1"/>
          </p:cNvSpPr>
          <p:nvPr>
            <p:ph type="ftr" sz="quarter" idx="11"/>
          </p:nvPr>
        </p:nvSpPr>
        <p:spPr/>
        <p:txBody>
          <a:bodyPr/>
          <a:lstStyle/>
          <a:p>
            <a:r>
              <a:rPr lang="en-US"/>
              <a:t>https://github.com/Pooret/Predicting-Executive-Stock-Movements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16</a:t>
            </a:fld>
            <a:endParaRPr lang="en-US"/>
          </a:p>
        </p:txBody>
      </p:sp>
      <p:sp>
        <p:nvSpPr>
          <p:cNvPr id="16" name="TextBox 15"/>
          <p:cNvSpPr txBox="1"/>
          <p:nvPr/>
        </p:nvSpPr>
        <p:spPr>
          <a:xfrm>
            <a:off x="1349375" y="797144"/>
            <a:ext cx="4011034" cy="982513"/>
          </a:xfrm>
          <a:prstGeom prst="rect">
            <a:avLst/>
          </a:prstGeom>
          <a:noFill/>
        </p:spPr>
        <p:txBody>
          <a:bodyPr wrap="non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Model </a:t>
            </a:r>
            <a:r>
              <a:rPr lang="en-US" sz="4400" b="1" dirty="0">
                <a:solidFill>
                  <a:schemeClr val="accent1"/>
                </a:solidFill>
                <a:latin typeface="Roboto" panose="02000000000000000000" pitchFamily="2" charset="0"/>
                <a:ea typeface="Roboto" panose="02000000000000000000" pitchFamily="2" charset="0"/>
              </a:rPr>
              <a:t>Results</a:t>
            </a:r>
          </a:p>
        </p:txBody>
      </p:sp>
      <p:sp>
        <p:nvSpPr>
          <p:cNvPr id="18" name="Rectangle 17"/>
          <p:cNvSpPr/>
          <p:nvPr/>
        </p:nvSpPr>
        <p:spPr>
          <a:xfrm>
            <a:off x="9710077" y="1382122"/>
            <a:ext cx="10823058" cy="646331"/>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Changes in Scores Over Last Threshold (0.21):</a:t>
            </a:r>
          </a:p>
        </p:txBody>
      </p:sp>
      <p:graphicFrame>
        <p:nvGraphicFramePr>
          <p:cNvPr id="22" name="Table 21">
            <a:extLst>
              <a:ext uri="{FF2B5EF4-FFF2-40B4-BE49-F238E27FC236}">
                <a16:creationId xmlns:a16="http://schemas.microsoft.com/office/drawing/2014/main" id="{B1A8DC83-E6D4-8244-978B-044990A99D5D}"/>
              </a:ext>
            </a:extLst>
          </p:cNvPr>
          <p:cNvGraphicFramePr>
            <a:graphicFrameLocks noGrp="1"/>
          </p:cNvGraphicFramePr>
          <p:nvPr/>
        </p:nvGraphicFramePr>
        <p:xfrm>
          <a:off x="9710077" y="5018855"/>
          <a:ext cx="12700000" cy="4829048"/>
        </p:xfrm>
        <a:graphic>
          <a:graphicData uri="http://schemas.openxmlformats.org/drawingml/2006/table">
            <a:tbl>
              <a:tblPr firstRow="1" bandRow="1">
                <a:tableStyleId>{5C22544A-7EE6-4342-B048-85BDC9FD1C3A}</a:tableStyleId>
              </a:tblPr>
              <a:tblGrid>
                <a:gridCol w="4368799">
                  <a:extLst>
                    <a:ext uri="{9D8B030D-6E8A-4147-A177-3AD203B41FA5}">
                      <a16:colId xmlns:a16="http://schemas.microsoft.com/office/drawing/2014/main" val="1987325380"/>
                    </a:ext>
                  </a:extLst>
                </a:gridCol>
                <a:gridCol w="2099733">
                  <a:extLst>
                    <a:ext uri="{9D8B030D-6E8A-4147-A177-3AD203B41FA5}">
                      <a16:colId xmlns:a16="http://schemas.microsoft.com/office/drawing/2014/main" val="94069769"/>
                    </a:ext>
                  </a:extLst>
                </a:gridCol>
                <a:gridCol w="1519792">
                  <a:extLst>
                    <a:ext uri="{9D8B030D-6E8A-4147-A177-3AD203B41FA5}">
                      <a16:colId xmlns:a16="http://schemas.microsoft.com/office/drawing/2014/main" val="664619957"/>
                    </a:ext>
                  </a:extLst>
                </a:gridCol>
                <a:gridCol w="2405087">
                  <a:extLst>
                    <a:ext uri="{9D8B030D-6E8A-4147-A177-3AD203B41FA5}">
                      <a16:colId xmlns:a16="http://schemas.microsoft.com/office/drawing/2014/main" val="202438066"/>
                    </a:ext>
                  </a:extLst>
                </a:gridCol>
                <a:gridCol w="2306589">
                  <a:extLst>
                    <a:ext uri="{9D8B030D-6E8A-4147-A177-3AD203B41FA5}">
                      <a16:colId xmlns:a16="http://schemas.microsoft.com/office/drawing/2014/main" val="3436972298"/>
                    </a:ext>
                  </a:extLst>
                </a:gridCol>
              </a:tblGrid>
              <a:tr h="0">
                <a:tc>
                  <a:txBody>
                    <a:bodyPr/>
                    <a:lstStyle/>
                    <a:p>
                      <a:endParaRPr lang="en-US" dirty="0"/>
                    </a:p>
                  </a:txBody>
                  <a:tcPr>
                    <a:solidFill>
                      <a:srgbClr val="292A2E">
                        <a:alpha val="23000"/>
                      </a:srgbClr>
                    </a:solidFill>
                  </a:tcPr>
                </a:tc>
                <a:tc>
                  <a:txBody>
                    <a:bodyPr/>
                    <a:lstStyle/>
                    <a:p>
                      <a:r>
                        <a:rPr lang="en-US" dirty="0"/>
                        <a:t>Precision</a:t>
                      </a:r>
                    </a:p>
                  </a:txBody>
                  <a:tcPr>
                    <a:solidFill>
                      <a:srgbClr val="292A2E">
                        <a:alpha val="23000"/>
                      </a:srgbClr>
                    </a:solidFill>
                  </a:tcPr>
                </a:tc>
                <a:tc>
                  <a:txBody>
                    <a:bodyPr/>
                    <a:lstStyle/>
                    <a:p>
                      <a:r>
                        <a:rPr lang="en-US" dirty="0"/>
                        <a:t>Recall</a:t>
                      </a:r>
                    </a:p>
                  </a:txBody>
                  <a:tcPr>
                    <a:solidFill>
                      <a:srgbClr val="292A2E">
                        <a:alpha val="23000"/>
                      </a:srgbClr>
                    </a:solidFill>
                  </a:tcPr>
                </a:tc>
                <a:tc>
                  <a:txBody>
                    <a:bodyPr/>
                    <a:lstStyle/>
                    <a:p>
                      <a:r>
                        <a:rPr lang="en-US" dirty="0"/>
                        <a:t>F1-score</a:t>
                      </a:r>
                    </a:p>
                  </a:txBody>
                  <a:tcPr>
                    <a:solidFill>
                      <a:srgbClr val="292A2E">
                        <a:alpha val="23000"/>
                      </a:srgbClr>
                    </a:solidFill>
                  </a:tcPr>
                </a:tc>
                <a:tc>
                  <a:txBody>
                    <a:bodyPr/>
                    <a:lstStyle/>
                    <a:p>
                      <a:r>
                        <a:rPr lang="en-US" dirty="0"/>
                        <a:t>Support</a:t>
                      </a:r>
                    </a:p>
                  </a:txBody>
                  <a:tcPr>
                    <a:solidFill>
                      <a:srgbClr val="292A2E">
                        <a:alpha val="23000"/>
                      </a:srgbClr>
                    </a:solidFill>
                  </a:tcPr>
                </a:tc>
                <a:extLst>
                  <a:ext uri="{0D108BD9-81ED-4DB2-BD59-A6C34878D82A}">
                    <a16:rowId xmlns:a16="http://schemas.microsoft.com/office/drawing/2014/main" val="3368839631"/>
                  </a:ext>
                </a:extLst>
              </a:tr>
              <a:tr h="370840">
                <a:tc>
                  <a:txBody>
                    <a:bodyPr/>
                    <a:lstStyle/>
                    <a:p>
                      <a:r>
                        <a:rPr lang="en-US" dirty="0">
                          <a:solidFill>
                            <a:schemeClr val="bg1"/>
                          </a:solidFill>
                        </a:rPr>
                        <a:t>CLASS</a:t>
                      </a:r>
                    </a:p>
                  </a:txBody>
                  <a:tcPr>
                    <a:solidFill>
                      <a:srgbClr val="292A2E">
                        <a:alpha val="23000"/>
                      </a:srgbClr>
                    </a:solidFill>
                  </a:tcPr>
                </a:tc>
                <a:tc>
                  <a:txBody>
                    <a:bodyPr/>
                    <a:lstStyle/>
                    <a:p>
                      <a:endParaRPr lang="en-US" dirty="0">
                        <a:solidFill>
                          <a:schemeClr val="bg1"/>
                        </a:solidFill>
                      </a:endParaRPr>
                    </a:p>
                  </a:txBody>
                  <a:tcPr>
                    <a:solidFill>
                      <a:srgbClr val="292A2E">
                        <a:alpha val="23000"/>
                      </a:srgbClr>
                    </a:solidFill>
                  </a:tcPr>
                </a:tc>
                <a:tc>
                  <a:txBody>
                    <a:bodyPr/>
                    <a:lstStyle/>
                    <a:p>
                      <a:endParaRPr lang="en-US" dirty="0">
                        <a:solidFill>
                          <a:schemeClr val="bg1"/>
                        </a:solidFill>
                      </a:endParaRPr>
                    </a:p>
                  </a:txBody>
                  <a:tcPr>
                    <a:solidFill>
                      <a:srgbClr val="292A2E">
                        <a:alpha val="23000"/>
                      </a:srgbClr>
                    </a:solidFill>
                  </a:tcPr>
                </a:tc>
                <a:tc>
                  <a:txBody>
                    <a:bodyPr/>
                    <a:lstStyle/>
                    <a:p>
                      <a:endParaRPr lang="en-US" dirty="0">
                        <a:solidFill>
                          <a:schemeClr val="bg1"/>
                        </a:solidFill>
                      </a:endParaRPr>
                    </a:p>
                  </a:txBody>
                  <a:tcPr>
                    <a:solidFill>
                      <a:srgbClr val="292A2E">
                        <a:alpha val="23000"/>
                      </a:srgbClr>
                    </a:solidFill>
                  </a:tcPr>
                </a:tc>
                <a:tc>
                  <a:txBody>
                    <a:bodyPr/>
                    <a:lstStyle/>
                    <a:p>
                      <a:endParaRPr lang="en-US" dirty="0">
                        <a:solidFill>
                          <a:schemeClr val="bg1"/>
                        </a:solidFill>
                      </a:endParaRPr>
                    </a:p>
                  </a:txBody>
                  <a:tcPr>
                    <a:solidFill>
                      <a:srgbClr val="292A2E">
                        <a:alpha val="23000"/>
                      </a:srgbClr>
                    </a:solidFill>
                  </a:tcPr>
                </a:tc>
                <a:extLst>
                  <a:ext uri="{0D108BD9-81ED-4DB2-BD59-A6C34878D82A}">
                    <a16:rowId xmlns:a16="http://schemas.microsoft.com/office/drawing/2014/main" val="3805248198"/>
                  </a:ext>
                </a:extLst>
              </a:tr>
              <a:tr h="370840">
                <a:tc>
                  <a:txBody>
                    <a:bodyPr/>
                    <a:lstStyle/>
                    <a:p>
                      <a:r>
                        <a:rPr lang="en-US" dirty="0">
                          <a:solidFill>
                            <a:schemeClr val="bg1"/>
                          </a:solidFill>
                        </a:rPr>
                        <a:t>       Stay </a:t>
                      </a:r>
                    </a:p>
                  </a:txBody>
                  <a:tcPr>
                    <a:solidFill>
                      <a:srgbClr val="292A2E">
                        <a:alpha val="23000"/>
                      </a:srgbClr>
                    </a:solidFill>
                  </a:tcPr>
                </a:tc>
                <a:tc>
                  <a:txBody>
                    <a:bodyPr/>
                    <a:lstStyle/>
                    <a:p>
                      <a:r>
                        <a:rPr lang="en-US" dirty="0">
                          <a:solidFill>
                            <a:schemeClr val="bg1"/>
                          </a:solidFill>
                        </a:rPr>
                        <a:t>89%</a:t>
                      </a:r>
                    </a:p>
                  </a:txBody>
                  <a:tcPr>
                    <a:solidFill>
                      <a:srgbClr val="292A2E">
                        <a:alpha val="23000"/>
                      </a:srgbClr>
                    </a:solidFill>
                  </a:tcPr>
                </a:tc>
                <a:tc>
                  <a:txBody>
                    <a:bodyPr/>
                    <a:lstStyle/>
                    <a:p>
                      <a:r>
                        <a:rPr lang="en-US" dirty="0">
                          <a:solidFill>
                            <a:schemeClr val="bg1"/>
                          </a:solidFill>
                        </a:rPr>
                        <a:t>77%</a:t>
                      </a:r>
                    </a:p>
                  </a:txBody>
                  <a:tcPr>
                    <a:solidFill>
                      <a:srgbClr val="292A2E">
                        <a:alpha val="23000"/>
                      </a:srgbClr>
                    </a:solidFill>
                  </a:tcPr>
                </a:tc>
                <a:tc>
                  <a:txBody>
                    <a:bodyPr/>
                    <a:lstStyle/>
                    <a:p>
                      <a:r>
                        <a:rPr lang="en-US" dirty="0">
                          <a:solidFill>
                            <a:schemeClr val="bg1"/>
                          </a:solidFill>
                        </a:rPr>
                        <a:t>82%</a:t>
                      </a:r>
                    </a:p>
                  </a:txBody>
                  <a:tcPr>
                    <a:solidFill>
                      <a:srgbClr val="292A2E">
                        <a:alpha val="23000"/>
                      </a:srgbClr>
                    </a:solidFill>
                  </a:tcPr>
                </a:tc>
                <a:tc>
                  <a:txBody>
                    <a:bodyPr/>
                    <a:lstStyle/>
                    <a:p>
                      <a:r>
                        <a:rPr lang="en-US" dirty="0">
                          <a:solidFill>
                            <a:schemeClr val="bg1"/>
                          </a:solidFill>
                        </a:rPr>
                        <a:t>295</a:t>
                      </a:r>
                    </a:p>
                  </a:txBody>
                  <a:tcPr>
                    <a:solidFill>
                      <a:srgbClr val="292A2E">
                        <a:alpha val="23000"/>
                      </a:srgbClr>
                    </a:solidFill>
                  </a:tcPr>
                </a:tc>
                <a:extLst>
                  <a:ext uri="{0D108BD9-81ED-4DB2-BD59-A6C34878D82A}">
                    <a16:rowId xmlns:a16="http://schemas.microsoft.com/office/drawing/2014/main" val="118378468"/>
                  </a:ext>
                </a:extLst>
              </a:tr>
              <a:tr h="370840">
                <a:tc>
                  <a:txBody>
                    <a:bodyPr/>
                    <a:lstStyle/>
                    <a:p>
                      <a:r>
                        <a:rPr lang="en-US" dirty="0">
                          <a:solidFill>
                            <a:schemeClr val="bg1"/>
                          </a:solidFill>
                        </a:rPr>
                        <a:t>       Move</a:t>
                      </a:r>
                    </a:p>
                  </a:txBody>
                  <a:tcPr>
                    <a:solidFill>
                      <a:srgbClr val="292A2E">
                        <a:alpha val="23000"/>
                      </a:srgbClr>
                    </a:solidFill>
                  </a:tcPr>
                </a:tc>
                <a:tc>
                  <a:txBody>
                    <a:bodyPr/>
                    <a:lstStyle/>
                    <a:p>
                      <a:r>
                        <a:rPr lang="en-US" dirty="0">
                          <a:solidFill>
                            <a:schemeClr val="bg1"/>
                          </a:solidFill>
                        </a:rPr>
                        <a:t>54%</a:t>
                      </a:r>
                    </a:p>
                  </a:txBody>
                  <a:tcPr>
                    <a:solidFill>
                      <a:srgbClr val="292A2E">
                        <a:alpha val="23000"/>
                      </a:srgbClr>
                    </a:solidFill>
                  </a:tcPr>
                </a:tc>
                <a:tc>
                  <a:txBody>
                    <a:bodyPr/>
                    <a:lstStyle/>
                    <a:p>
                      <a:r>
                        <a:rPr lang="en-US" dirty="0">
                          <a:solidFill>
                            <a:schemeClr val="bg1"/>
                          </a:solidFill>
                        </a:rPr>
                        <a:t>75%</a:t>
                      </a:r>
                    </a:p>
                  </a:txBody>
                  <a:tcPr>
                    <a:solidFill>
                      <a:srgbClr val="292A2E">
                        <a:alpha val="23000"/>
                      </a:srgbClr>
                    </a:solidFill>
                  </a:tcPr>
                </a:tc>
                <a:tc>
                  <a:txBody>
                    <a:bodyPr/>
                    <a:lstStyle/>
                    <a:p>
                      <a:r>
                        <a:rPr lang="en-US" dirty="0">
                          <a:solidFill>
                            <a:schemeClr val="bg1"/>
                          </a:solidFill>
                        </a:rPr>
                        <a:t>62%</a:t>
                      </a:r>
                    </a:p>
                  </a:txBody>
                  <a:tcPr>
                    <a:solidFill>
                      <a:srgbClr val="292A2E">
                        <a:alpha val="23000"/>
                      </a:srgbClr>
                    </a:solidFill>
                  </a:tcPr>
                </a:tc>
                <a:tc>
                  <a:txBody>
                    <a:bodyPr/>
                    <a:lstStyle/>
                    <a:p>
                      <a:r>
                        <a:rPr lang="en-US" dirty="0">
                          <a:solidFill>
                            <a:schemeClr val="bg1"/>
                          </a:solidFill>
                        </a:rPr>
                        <a:t>107</a:t>
                      </a:r>
                    </a:p>
                  </a:txBody>
                  <a:tcPr>
                    <a:solidFill>
                      <a:srgbClr val="292A2E">
                        <a:alpha val="23000"/>
                      </a:srgbClr>
                    </a:solidFill>
                  </a:tcPr>
                </a:tc>
                <a:extLst>
                  <a:ext uri="{0D108BD9-81ED-4DB2-BD59-A6C34878D82A}">
                    <a16:rowId xmlns:a16="http://schemas.microsoft.com/office/drawing/2014/main" val="683740158"/>
                  </a:ext>
                </a:extLst>
              </a:tr>
              <a:tr h="370840">
                <a:tc>
                  <a:txBody>
                    <a:bodyPr/>
                    <a:lstStyle/>
                    <a:p>
                      <a:endParaRPr lang="en-US" dirty="0">
                        <a:solidFill>
                          <a:schemeClr val="bg1"/>
                        </a:solidFill>
                      </a:endParaRPr>
                    </a:p>
                  </a:txBody>
                  <a:tcPr>
                    <a:solidFill>
                      <a:srgbClr val="292A2E">
                        <a:alpha val="23000"/>
                      </a:srgbClr>
                    </a:solidFill>
                  </a:tcPr>
                </a:tc>
                <a:tc>
                  <a:txBody>
                    <a:bodyPr/>
                    <a:lstStyle/>
                    <a:p>
                      <a:endParaRPr lang="en-US">
                        <a:solidFill>
                          <a:schemeClr val="bg1"/>
                        </a:solidFill>
                      </a:endParaRPr>
                    </a:p>
                  </a:txBody>
                  <a:tcPr>
                    <a:solidFill>
                      <a:srgbClr val="292A2E">
                        <a:alpha val="23000"/>
                      </a:srgbClr>
                    </a:solidFill>
                  </a:tcPr>
                </a:tc>
                <a:tc>
                  <a:txBody>
                    <a:bodyPr/>
                    <a:lstStyle/>
                    <a:p>
                      <a:endParaRPr lang="en-US">
                        <a:solidFill>
                          <a:schemeClr val="bg1"/>
                        </a:solidFill>
                      </a:endParaRPr>
                    </a:p>
                  </a:txBody>
                  <a:tcPr>
                    <a:solidFill>
                      <a:srgbClr val="292A2E">
                        <a:alpha val="23000"/>
                      </a:srgbClr>
                    </a:solidFill>
                  </a:tcPr>
                </a:tc>
                <a:tc>
                  <a:txBody>
                    <a:bodyPr/>
                    <a:lstStyle/>
                    <a:p>
                      <a:endParaRPr lang="en-US" dirty="0">
                        <a:solidFill>
                          <a:schemeClr val="bg1"/>
                        </a:solidFill>
                      </a:endParaRPr>
                    </a:p>
                  </a:txBody>
                  <a:tcPr>
                    <a:solidFill>
                      <a:srgbClr val="292A2E">
                        <a:alpha val="23000"/>
                      </a:srgbClr>
                    </a:solidFill>
                  </a:tcPr>
                </a:tc>
                <a:tc>
                  <a:txBody>
                    <a:bodyPr/>
                    <a:lstStyle/>
                    <a:p>
                      <a:endParaRPr lang="en-US" dirty="0">
                        <a:solidFill>
                          <a:schemeClr val="bg1"/>
                        </a:solidFill>
                      </a:endParaRPr>
                    </a:p>
                  </a:txBody>
                  <a:tcPr>
                    <a:solidFill>
                      <a:srgbClr val="292A2E">
                        <a:alpha val="23000"/>
                      </a:srgbClr>
                    </a:solidFill>
                  </a:tcPr>
                </a:tc>
                <a:extLst>
                  <a:ext uri="{0D108BD9-81ED-4DB2-BD59-A6C34878D82A}">
                    <a16:rowId xmlns:a16="http://schemas.microsoft.com/office/drawing/2014/main" val="3146235681"/>
                  </a:ext>
                </a:extLst>
              </a:tr>
              <a:tr h="370840">
                <a:tc>
                  <a:txBody>
                    <a:bodyPr/>
                    <a:lstStyle/>
                    <a:p>
                      <a:r>
                        <a:rPr lang="en-US" dirty="0">
                          <a:solidFill>
                            <a:schemeClr val="bg1"/>
                          </a:solidFill>
                        </a:rPr>
                        <a:t>Accuracy</a:t>
                      </a:r>
                    </a:p>
                  </a:txBody>
                  <a:tcPr>
                    <a:solidFill>
                      <a:srgbClr val="292A2E">
                        <a:alpha val="23000"/>
                      </a:srgbClr>
                    </a:solidFill>
                  </a:tcPr>
                </a:tc>
                <a:tc>
                  <a:txBody>
                    <a:bodyPr/>
                    <a:lstStyle/>
                    <a:p>
                      <a:endParaRPr lang="en-US" dirty="0">
                        <a:solidFill>
                          <a:schemeClr val="bg1"/>
                        </a:solidFill>
                      </a:endParaRPr>
                    </a:p>
                  </a:txBody>
                  <a:tcPr>
                    <a:solidFill>
                      <a:srgbClr val="292A2E">
                        <a:alpha val="23000"/>
                      </a:srgbClr>
                    </a:solidFill>
                  </a:tcPr>
                </a:tc>
                <a:tc>
                  <a:txBody>
                    <a:bodyPr/>
                    <a:lstStyle/>
                    <a:p>
                      <a:endParaRPr lang="en-US">
                        <a:solidFill>
                          <a:schemeClr val="bg1"/>
                        </a:solidFill>
                      </a:endParaRPr>
                    </a:p>
                  </a:txBody>
                  <a:tcPr>
                    <a:solidFill>
                      <a:srgbClr val="292A2E">
                        <a:alpha val="23000"/>
                      </a:srgbClr>
                    </a:solidFill>
                  </a:tcPr>
                </a:tc>
                <a:tc>
                  <a:txBody>
                    <a:bodyPr/>
                    <a:lstStyle/>
                    <a:p>
                      <a:r>
                        <a:rPr lang="en-US" dirty="0">
                          <a:solidFill>
                            <a:schemeClr val="bg1"/>
                          </a:solidFill>
                        </a:rPr>
                        <a:t>76%</a:t>
                      </a:r>
                    </a:p>
                  </a:txBody>
                  <a:tcPr>
                    <a:solidFill>
                      <a:srgbClr val="292A2E">
                        <a:alpha val="23000"/>
                      </a:srgbClr>
                    </a:solidFill>
                  </a:tcPr>
                </a:tc>
                <a:tc>
                  <a:txBody>
                    <a:bodyPr/>
                    <a:lstStyle/>
                    <a:p>
                      <a:r>
                        <a:rPr lang="en-US" dirty="0">
                          <a:solidFill>
                            <a:schemeClr val="bg1"/>
                          </a:solidFill>
                        </a:rPr>
                        <a:t>402</a:t>
                      </a:r>
                    </a:p>
                  </a:txBody>
                  <a:tcPr>
                    <a:solidFill>
                      <a:srgbClr val="292A2E">
                        <a:alpha val="23000"/>
                      </a:srgbClr>
                    </a:solidFill>
                  </a:tcPr>
                </a:tc>
                <a:extLst>
                  <a:ext uri="{0D108BD9-81ED-4DB2-BD59-A6C34878D82A}">
                    <a16:rowId xmlns:a16="http://schemas.microsoft.com/office/drawing/2014/main" val="3586584538"/>
                  </a:ext>
                </a:extLst>
              </a:tr>
              <a:tr h="370840">
                <a:tc>
                  <a:txBody>
                    <a:bodyPr/>
                    <a:lstStyle/>
                    <a:p>
                      <a:r>
                        <a:rPr lang="en-US" dirty="0">
                          <a:solidFill>
                            <a:schemeClr val="bg1"/>
                          </a:solidFill>
                        </a:rPr>
                        <a:t>Macro </a:t>
                      </a:r>
                      <a:r>
                        <a:rPr lang="en-US" dirty="0" err="1">
                          <a:solidFill>
                            <a:schemeClr val="bg1"/>
                          </a:solidFill>
                        </a:rPr>
                        <a:t>Avg</a:t>
                      </a:r>
                      <a:endParaRPr lang="en-US" dirty="0">
                        <a:solidFill>
                          <a:schemeClr val="bg1"/>
                        </a:solidFill>
                      </a:endParaRPr>
                    </a:p>
                  </a:txBody>
                  <a:tcPr>
                    <a:solidFill>
                      <a:srgbClr val="292A2E">
                        <a:alpha val="23000"/>
                      </a:srgbClr>
                    </a:solidFill>
                  </a:tcPr>
                </a:tc>
                <a:tc>
                  <a:txBody>
                    <a:bodyPr/>
                    <a:lstStyle/>
                    <a:p>
                      <a:r>
                        <a:rPr lang="en-US" dirty="0">
                          <a:solidFill>
                            <a:schemeClr val="bg1"/>
                          </a:solidFill>
                        </a:rPr>
                        <a:t>72%</a:t>
                      </a:r>
                    </a:p>
                  </a:txBody>
                  <a:tcPr>
                    <a:solidFill>
                      <a:srgbClr val="292A2E">
                        <a:alpha val="23000"/>
                      </a:srgbClr>
                    </a:solidFill>
                  </a:tcPr>
                </a:tc>
                <a:tc>
                  <a:txBody>
                    <a:bodyPr/>
                    <a:lstStyle/>
                    <a:p>
                      <a:r>
                        <a:rPr lang="en-US" dirty="0">
                          <a:solidFill>
                            <a:schemeClr val="bg1"/>
                          </a:solidFill>
                        </a:rPr>
                        <a:t>76%</a:t>
                      </a:r>
                    </a:p>
                  </a:txBody>
                  <a:tcPr>
                    <a:solidFill>
                      <a:srgbClr val="292A2E">
                        <a:alpha val="23000"/>
                      </a:srgbClr>
                    </a:solidFill>
                  </a:tcPr>
                </a:tc>
                <a:tc>
                  <a:txBody>
                    <a:bodyPr/>
                    <a:lstStyle/>
                    <a:p>
                      <a:r>
                        <a:rPr lang="en-US" dirty="0">
                          <a:solidFill>
                            <a:schemeClr val="bg1"/>
                          </a:solidFill>
                        </a:rPr>
                        <a:t>72%</a:t>
                      </a:r>
                    </a:p>
                  </a:txBody>
                  <a:tcPr>
                    <a:solidFill>
                      <a:srgbClr val="292A2E">
                        <a:alpha val="23000"/>
                      </a:srgbClr>
                    </a:solidFill>
                  </a:tcPr>
                </a:tc>
                <a:tc>
                  <a:txBody>
                    <a:bodyPr/>
                    <a:lstStyle/>
                    <a:p>
                      <a:r>
                        <a:rPr lang="en-US" dirty="0">
                          <a:solidFill>
                            <a:schemeClr val="bg1"/>
                          </a:solidFill>
                        </a:rPr>
                        <a:t>402</a:t>
                      </a:r>
                    </a:p>
                  </a:txBody>
                  <a:tcPr>
                    <a:solidFill>
                      <a:srgbClr val="292A2E">
                        <a:alpha val="23000"/>
                      </a:srgbClr>
                    </a:solidFill>
                  </a:tcPr>
                </a:tc>
                <a:extLst>
                  <a:ext uri="{0D108BD9-81ED-4DB2-BD59-A6C34878D82A}">
                    <a16:rowId xmlns:a16="http://schemas.microsoft.com/office/drawing/2014/main" val="2157675511"/>
                  </a:ext>
                </a:extLst>
              </a:tr>
              <a:tr h="370840">
                <a:tc>
                  <a:txBody>
                    <a:bodyPr/>
                    <a:lstStyle/>
                    <a:p>
                      <a:r>
                        <a:rPr lang="en-US" dirty="0">
                          <a:solidFill>
                            <a:schemeClr val="bg1"/>
                          </a:solidFill>
                        </a:rPr>
                        <a:t>Weighted </a:t>
                      </a:r>
                      <a:r>
                        <a:rPr lang="en-US" dirty="0" err="1">
                          <a:solidFill>
                            <a:schemeClr val="bg1"/>
                          </a:solidFill>
                        </a:rPr>
                        <a:t>Avg</a:t>
                      </a:r>
                      <a:endParaRPr lang="en-US" dirty="0">
                        <a:solidFill>
                          <a:schemeClr val="bg1"/>
                        </a:solidFill>
                      </a:endParaRPr>
                    </a:p>
                  </a:txBody>
                  <a:tcPr>
                    <a:solidFill>
                      <a:srgbClr val="292A2E">
                        <a:alpha val="23000"/>
                      </a:srgbClr>
                    </a:solidFill>
                  </a:tcPr>
                </a:tc>
                <a:tc>
                  <a:txBody>
                    <a:bodyPr/>
                    <a:lstStyle/>
                    <a:p>
                      <a:r>
                        <a:rPr lang="en-US" dirty="0">
                          <a:solidFill>
                            <a:schemeClr val="bg1"/>
                          </a:solidFill>
                        </a:rPr>
                        <a:t>80%</a:t>
                      </a:r>
                    </a:p>
                  </a:txBody>
                  <a:tcPr>
                    <a:solidFill>
                      <a:srgbClr val="292A2E">
                        <a:alpha val="23000"/>
                      </a:srgbClr>
                    </a:solidFill>
                  </a:tcPr>
                </a:tc>
                <a:tc>
                  <a:txBody>
                    <a:bodyPr/>
                    <a:lstStyle/>
                    <a:p>
                      <a:r>
                        <a:rPr lang="en-US" dirty="0">
                          <a:solidFill>
                            <a:schemeClr val="bg1"/>
                          </a:solidFill>
                        </a:rPr>
                        <a:t>76%</a:t>
                      </a:r>
                    </a:p>
                  </a:txBody>
                  <a:tcPr>
                    <a:solidFill>
                      <a:srgbClr val="292A2E">
                        <a:alpha val="23000"/>
                      </a:srgbClr>
                    </a:solidFill>
                  </a:tcPr>
                </a:tc>
                <a:tc>
                  <a:txBody>
                    <a:bodyPr/>
                    <a:lstStyle/>
                    <a:p>
                      <a:r>
                        <a:rPr lang="en-US" dirty="0">
                          <a:solidFill>
                            <a:schemeClr val="bg1"/>
                          </a:solidFill>
                        </a:rPr>
                        <a:t>77%</a:t>
                      </a:r>
                    </a:p>
                  </a:txBody>
                  <a:tcPr>
                    <a:solidFill>
                      <a:srgbClr val="292A2E">
                        <a:alpha val="23000"/>
                      </a:srgbClr>
                    </a:solidFill>
                  </a:tcPr>
                </a:tc>
                <a:tc>
                  <a:txBody>
                    <a:bodyPr/>
                    <a:lstStyle/>
                    <a:p>
                      <a:r>
                        <a:rPr lang="en-US" dirty="0">
                          <a:solidFill>
                            <a:schemeClr val="bg1"/>
                          </a:solidFill>
                        </a:rPr>
                        <a:t>402</a:t>
                      </a:r>
                    </a:p>
                  </a:txBody>
                  <a:tcPr>
                    <a:solidFill>
                      <a:srgbClr val="292A2E">
                        <a:alpha val="23000"/>
                      </a:srgbClr>
                    </a:solidFill>
                  </a:tcPr>
                </a:tc>
                <a:extLst>
                  <a:ext uri="{0D108BD9-81ED-4DB2-BD59-A6C34878D82A}">
                    <a16:rowId xmlns:a16="http://schemas.microsoft.com/office/drawing/2014/main" val="3089304046"/>
                  </a:ext>
                </a:extLst>
              </a:tr>
            </a:tbl>
          </a:graphicData>
        </a:graphic>
      </p:graphicFrame>
      <p:graphicFrame>
        <p:nvGraphicFramePr>
          <p:cNvPr id="9" name="Table 8">
            <a:extLst>
              <a:ext uri="{FF2B5EF4-FFF2-40B4-BE49-F238E27FC236}">
                <a16:creationId xmlns:a16="http://schemas.microsoft.com/office/drawing/2014/main" id="{C959740F-C6B9-B540-90F8-6CE799009A33}"/>
              </a:ext>
            </a:extLst>
          </p:cNvPr>
          <p:cNvGraphicFramePr>
            <a:graphicFrameLocks noGrp="1"/>
          </p:cNvGraphicFramePr>
          <p:nvPr>
            <p:extLst/>
          </p:nvPr>
        </p:nvGraphicFramePr>
        <p:xfrm>
          <a:off x="9710077" y="5018855"/>
          <a:ext cx="12700000" cy="4829048"/>
        </p:xfrm>
        <a:graphic>
          <a:graphicData uri="http://schemas.openxmlformats.org/drawingml/2006/table">
            <a:tbl>
              <a:tblPr firstRow="1" bandRow="1">
                <a:tableStyleId>{5C22544A-7EE6-4342-B048-85BDC9FD1C3A}</a:tableStyleId>
              </a:tblPr>
              <a:tblGrid>
                <a:gridCol w="4368799">
                  <a:extLst>
                    <a:ext uri="{9D8B030D-6E8A-4147-A177-3AD203B41FA5}">
                      <a16:colId xmlns:a16="http://schemas.microsoft.com/office/drawing/2014/main" val="1987325380"/>
                    </a:ext>
                  </a:extLst>
                </a:gridCol>
                <a:gridCol w="2099733">
                  <a:extLst>
                    <a:ext uri="{9D8B030D-6E8A-4147-A177-3AD203B41FA5}">
                      <a16:colId xmlns:a16="http://schemas.microsoft.com/office/drawing/2014/main" val="94069769"/>
                    </a:ext>
                  </a:extLst>
                </a:gridCol>
                <a:gridCol w="1519792">
                  <a:extLst>
                    <a:ext uri="{9D8B030D-6E8A-4147-A177-3AD203B41FA5}">
                      <a16:colId xmlns:a16="http://schemas.microsoft.com/office/drawing/2014/main" val="664619957"/>
                    </a:ext>
                  </a:extLst>
                </a:gridCol>
                <a:gridCol w="2405087">
                  <a:extLst>
                    <a:ext uri="{9D8B030D-6E8A-4147-A177-3AD203B41FA5}">
                      <a16:colId xmlns:a16="http://schemas.microsoft.com/office/drawing/2014/main" val="202438066"/>
                    </a:ext>
                  </a:extLst>
                </a:gridCol>
                <a:gridCol w="2306589">
                  <a:extLst>
                    <a:ext uri="{9D8B030D-6E8A-4147-A177-3AD203B41FA5}">
                      <a16:colId xmlns:a16="http://schemas.microsoft.com/office/drawing/2014/main" val="3436972298"/>
                    </a:ext>
                  </a:extLst>
                </a:gridCol>
              </a:tblGrid>
              <a:tr h="0">
                <a:tc>
                  <a:txBody>
                    <a:bodyPr/>
                    <a:lstStyle/>
                    <a:p>
                      <a:endParaRPr lang="en-US" dirty="0"/>
                    </a:p>
                  </a:txBody>
                  <a:tcPr>
                    <a:solidFill>
                      <a:srgbClr val="292A2E">
                        <a:alpha val="53000"/>
                      </a:srgbClr>
                    </a:solidFill>
                  </a:tcPr>
                </a:tc>
                <a:tc>
                  <a:txBody>
                    <a:bodyPr/>
                    <a:lstStyle/>
                    <a:p>
                      <a:r>
                        <a:rPr lang="en-US" dirty="0"/>
                        <a:t>Precision</a:t>
                      </a:r>
                    </a:p>
                  </a:txBody>
                  <a:tcPr>
                    <a:solidFill>
                      <a:srgbClr val="292A2E">
                        <a:alpha val="53000"/>
                      </a:srgbClr>
                    </a:solidFill>
                  </a:tcPr>
                </a:tc>
                <a:tc>
                  <a:txBody>
                    <a:bodyPr/>
                    <a:lstStyle/>
                    <a:p>
                      <a:r>
                        <a:rPr lang="en-US" dirty="0"/>
                        <a:t>Recall</a:t>
                      </a:r>
                    </a:p>
                  </a:txBody>
                  <a:tcPr>
                    <a:solidFill>
                      <a:srgbClr val="292A2E">
                        <a:alpha val="53000"/>
                      </a:srgbClr>
                    </a:solidFill>
                  </a:tcPr>
                </a:tc>
                <a:tc>
                  <a:txBody>
                    <a:bodyPr/>
                    <a:lstStyle/>
                    <a:p>
                      <a:r>
                        <a:rPr lang="en-US" dirty="0"/>
                        <a:t>F1-score</a:t>
                      </a:r>
                    </a:p>
                  </a:txBody>
                  <a:tcPr>
                    <a:solidFill>
                      <a:srgbClr val="292A2E">
                        <a:alpha val="53000"/>
                      </a:srgbClr>
                    </a:solidFill>
                  </a:tcPr>
                </a:tc>
                <a:tc>
                  <a:txBody>
                    <a:bodyPr/>
                    <a:lstStyle/>
                    <a:p>
                      <a:r>
                        <a:rPr lang="en-US" dirty="0"/>
                        <a:t>Support</a:t>
                      </a:r>
                    </a:p>
                  </a:txBody>
                  <a:tcPr>
                    <a:solidFill>
                      <a:srgbClr val="292A2E">
                        <a:alpha val="53000"/>
                      </a:srgbClr>
                    </a:solidFill>
                  </a:tcPr>
                </a:tc>
                <a:extLst>
                  <a:ext uri="{0D108BD9-81ED-4DB2-BD59-A6C34878D82A}">
                    <a16:rowId xmlns:a16="http://schemas.microsoft.com/office/drawing/2014/main" val="3368839631"/>
                  </a:ext>
                </a:extLst>
              </a:tr>
              <a:tr h="370840">
                <a:tc>
                  <a:txBody>
                    <a:bodyPr/>
                    <a:lstStyle/>
                    <a:p>
                      <a:r>
                        <a:rPr lang="en-US" dirty="0">
                          <a:solidFill>
                            <a:schemeClr val="bg1"/>
                          </a:solidFill>
                        </a:rPr>
                        <a:t>CLASS</a:t>
                      </a:r>
                    </a:p>
                  </a:txBody>
                  <a:tcPr>
                    <a:solidFill>
                      <a:srgbClr val="292A2E">
                        <a:alpha val="53000"/>
                      </a:srgbClr>
                    </a:solidFill>
                  </a:tcPr>
                </a:tc>
                <a:tc>
                  <a:txBody>
                    <a:bodyPr/>
                    <a:lstStyle/>
                    <a:p>
                      <a:endParaRPr lang="en-US" dirty="0">
                        <a:solidFill>
                          <a:schemeClr val="bg1"/>
                        </a:solidFill>
                      </a:endParaRPr>
                    </a:p>
                  </a:txBody>
                  <a:tcPr>
                    <a:solidFill>
                      <a:srgbClr val="292A2E">
                        <a:alpha val="53000"/>
                      </a:srgbClr>
                    </a:solidFill>
                  </a:tcPr>
                </a:tc>
                <a:tc>
                  <a:txBody>
                    <a:bodyPr/>
                    <a:lstStyle/>
                    <a:p>
                      <a:endParaRPr lang="en-US" dirty="0">
                        <a:solidFill>
                          <a:schemeClr val="bg1"/>
                        </a:solidFill>
                      </a:endParaRPr>
                    </a:p>
                  </a:txBody>
                  <a:tcPr>
                    <a:solidFill>
                      <a:srgbClr val="292A2E">
                        <a:alpha val="53000"/>
                      </a:srgbClr>
                    </a:solidFill>
                  </a:tcPr>
                </a:tc>
                <a:tc>
                  <a:txBody>
                    <a:bodyPr/>
                    <a:lstStyle/>
                    <a:p>
                      <a:endParaRPr lang="en-US" dirty="0">
                        <a:solidFill>
                          <a:schemeClr val="bg1"/>
                        </a:solidFill>
                      </a:endParaRPr>
                    </a:p>
                  </a:txBody>
                  <a:tcPr>
                    <a:solidFill>
                      <a:srgbClr val="292A2E">
                        <a:alpha val="53000"/>
                      </a:srgbClr>
                    </a:solidFill>
                  </a:tcPr>
                </a:tc>
                <a:tc>
                  <a:txBody>
                    <a:bodyPr/>
                    <a:lstStyle/>
                    <a:p>
                      <a:endParaRPr lang="en-US" dirty="0">
                        <a:solidFill>
                          <a:schemeClr val="bg1"/>
                        </a:solidFill>
                      </a:endParaRPr>
                    </a:p>
                  </a:txBody>
                  <a:tcPr>
                    <a:solidFill>
                      <a:srgbClr val="292A2E">
                        <a:alpha val="53000"/>
                      </a:srgbClr>
                    </a:solidFill>
                  </a:tcPr>
                </a:tc>
                <a:extLst>
                  <a:ext uri="{0D108BD9-81ED-4DB2-BD59-A6C34878D82A}">
                    <a16:rowId xmlns:a16="http://schemas.microsoft.com/office/drawing/2014/main" val="3805248198"/>
                  </a:ext>
                </a:extLst>
              </a:tr>
              <a:tr h="370840">
                <a:tc>
                  <a:txBody>
                    <a:bodyPr/>
                    <a:lstStyle/>
                    <a:p>
                      <a:r>
                        <a:rPr lang="en-US" dirty="0">
                          <a:solidFill>
                            <a:schemeClr val="bg1"/>
                          </a:solidFill>
                        </a:rPr>
                        <a:t>       Stay </a:t>
                      </a:r>
                    </a:p>
                  </a:txBody>
                  <a:tcPr>
                    <a:solidFill>
                      <a:srgbClr val="292A2E">
                        <a:alpha val="53000"/>
                      </a:srgbClr>
                    </a:solidFill>
                  </a:tcPr>
                </a:tc>
                <a:tc>
                  <a:txBody>
                    <a:bodyPr/>
                    <a:lstStyle/>
                    <a:p>
                      <a:r>
                        <a:rPr lang="en-US" dirty="0">
                          <a:solidFill>
                            <a:schemeClr val="bg1"/>
                          </a:solidFill>
                        </a:rPr>
                        <a:t>84%</a:t>
                      </a:r>
                    </a:p>
                  </a:txBody>
                  <a:tcPr>
                    <a:solidFill>
                      <a:srgbClr val="292A2E">
                        <a:alpha val="53000"/>
                      </a:srgbClr>
                    </a:solidFill>
                  </a:tcPr>
                </a:tc>
                <a:tc>
                  <a:txBody>
                    <a:bodyPr/>
                    <a:lstStyle/>
                    <a:p>
                      <a:r>
                        <a:rPr lang="en-US" dirty="0">
                          <a:solidFill>
                            <a:schemeClr val="bg1"/>
                          </a:solidFill>
                        </a:rPr>
                        <a:t>92%</a:t>
                      </a:r>
                    </a:p>
                  </a:txBody>
                  <a:tcPr>
                    <a:solidFill>
                      <a:srgbClr val="292A2E">
                        <a:alpha val="53000"/>
                      </a:srgbClr>
                    </a:solidFill>
                  </a:tcPr>
                </a:tc>
                <a:tc>
                  <a:txBody>
                    <a:bodyPr/>
                    <a:lstStyle/>
                    <a:p>
                      <a:r>
                        <a:rPr lang="en-US" dirty="0">
                          <a:solidFill>
                            <a:schemeClr val="bg1"/>
                          </a:solidFill>
                        </a:rPr>
                        <a:t>88%</a:t>
                      </a:r>
                    </a:p>
                  </a:txBody>
                  <a:tcPr>
                    <a:solidFill>
                      <a:srgbClr val="292A2E">
                        <a:alpha val="53000"/>
                      </a:srgbClr>
                    </a:solidFill>
                  </a:tcPr>
                </a:tc>
                <a:tc>
                  <a:txBody>
                    <a:bodyPr/>
                    <a:lstStyle/>
                    <a:p>
                      <a:r>
                        <a:rPr lang="en-US" dirty="0">
                          <a:solidFill>
                            <a:schemeClr val="bg1"/>
                          </a:solidFill>
                        </a:rPr>
                        <a:t>295</a:t>
                      </a:r>
                    </a:p>
                  </a:txBody>
                  <a:tcPr>
                    <a:solidFill>
                      <a:srgbClr val="292A2E">
                        <a:alpha val="53000"/>
                      </a:srgbClr>
                    </a:solidFill>
                  </a:tcPr>
                </a:tc>
                <a:extLst>
                  <a:ext uri="{0D108BD9-81ED-4DB2-BD59-A6C34878D82A}">
                    <a16:rowId xmlns:a16="http://schemas.microsoft.com/office/drawing/2014/main" val="118378468"/>
                  </a:ext>
                </a:extLst>
              </a:tr>
              <a:tr h="370840">
                <a:tc>
                  <a:txBody>
                    <a:bodyPr/>
                    <a:lstStyle/>
                    <a:p>
                      <a:r>
                        <a:rPr lang="en-US" dirty="0">
                          <a:solidFill>
                            <a:schemeClr val="bg1"/>
                          </a:solidFill>
                        </a:rPr>
                        <a:t>       Move</a:t>
                      </a:r>
                    </a:p>
                  </a:txBody>
                  <a:tcPr>
                    <a:solidFill>
                      <a:srgbClr val="292A2E">
                        <a:alpha val="53000"/>
                      </a:srgbClr>
                    </a:solidFill>
                  </a:tcPr>
                </a:tc>
                <a:tc>
                  <a:txBody>
                    <a:bodyPr/>
                    <a:lstStyle/>
                    <a:p>
                      <a:r>
                        <a:rPr lang="en-US" dirty="0">
                          <a:solidFill>
                            <a:schemeClr val="bg1"/>
                          </a:solidFill>
                        </a:rPr>
                        <a:t>69%</a:t>
                      </a:r>
                    </a:p>
                  </a:txBody>
                  <a:tcPr>
                    <a:solidFill>
                      <a:srgbClr val="292A2E">
                        <a:alpha val="53000"/>
                      </a:srgbClr>
                    </a:solidFill>
                  </a:tcPr>
                </a:tc>
                <a:tc>
                  <a:txBody>
                    <a:bodyPr/>
                    <a:lstStyle/>
                    <a:p>
                      <a:r>
                        <a:rPr lang="en-US" dirty="0">
                          <a:solidFill>
                            <a:schemeClr val="bg1"/>
                          </a:solidFill>
                        </a:rPr>
                        <a:t>50%</a:t>
                      </a:r>
                    </a:p>
                  </a:txBody>
                  <a:tcPr>
                    <a:solidFill>
                      <a:srgbClr val="292A2E">
                        <a:alpha val="53000"/>
                      </a:srgbClr>
                    </a:solidFill>
                  </a:tcPr>
                </a:tc>
                <a:tc>
                  <a:txBody>
                    <a:bodyPr/>
                    <a:lstStyle/>
                    <a:p>
                      <a:r>
                        <a:rPr lang="en-US" dirty="0">
                          <a:solidFill>
                            <a:schemeClr val="bg1"/>
                          </a:solidFill>
                        </a:rPr>
                        <a:t>58%</a:t>
                      </a:r>
                    </a:p>
                  </a:txBody>
                  <a:tcPr>
                    <a:solidFill>
                      <a:srgbClr val="292A2E">
                        <a:alpha val="53000"/>
                      </a:srgbClr>
                    </a:solidFill>
                  </a:tcPr>
                </a:tc>
                <a:tc>
                  <a:txBody>
                    <a:bodyPr/>
                    <a:lstStyle/>
                    <a:p>
                      <a:r>
                        <a:rPr lang="en-US" dirty="0">
                          <a:solidFill>
                            <a:schemeClr val="bg1"/>
                          </a:solidFill>
                        </a:rPr>
                        <a:t>107</a:t>
                      </a:r>
                    </a:p>
                  </a:txBody>
                  <a:tcPr>
                    <a:solidFill>
                      <a:srgbClr val="292A2E">
                        <a:alpha val="53000"/>
                      </a:srgbClr>
                    </a:solidFill>
                  </a:tcPr>
                </a:tc>
                <a:extLst>
                  <a:ext uri="{0D108BD9-81ED-4DB2-BD59-A6C34878D82A}">
                    <a16:rowId xmlns:a16="http://schemas.microsoft.com/office/drawing/2014/main" val="683740158"/>
                  </a:ext>
                </a:extLst>
              </a:tr>
              <a:tr h="370840">
                <a:tc>
                  <a:txBody>
                    <a:bodyPr/>
                    <a:lstStyle/>
                    <a:p>
                      <a:endParaRPr lang="en-US" dirty="0">
                        <a:solidFill>
                          <a:schemeClr val="bg1"/>
                        </a:solidFill>
                      </a:endParaRPr>
                    </a:p>
                  </a:txBody>
                  <a:tcPr>
                    <a:solidFill>
                      <a:srgbClr val="292A2E">
                        <a:alpha val="53000"/>
                      </a:srgbClr>
                    </a:solidFill>
                  </a:tcPr>
                </a:tc>
                <a:tc>
                  <a:txBody>
                    <a:bodyPr/>
                    <a:lstStyle/>
                    <a:p>
                      <a:endParaRPr lang="en-US">
                        <a:solidFill>
                          <a:schemeClr val="bg1"/>
                        </a:solidFill>
                      </a:endParaRPr>
                    </a:p>
                  </a:txBody>
                  <a:tcPr>
                    <a:solidFill>
                      <a:srgbClr val="292A2E">
                        <a:alpha val="53000"/>
                      </a:srgbClr>
                    </a:solidFill>
                  </a:tcPr>
                </a:tc>
                <a:tc>
                  <a:txBody>
                    <a:bodyPr/>
                    <a:lstStyle/>
                    <a:p>
                      <a:endParaRPr lang="en-US">
                        <a:solidFill>
                          <a:schemeClr val="bg1"/>
                        </a:solidFill>
                      </a:endParaRPr>
                    </a:p>
                  </a:txBody>
                  <a:tcPr>
                    <a:solidFill>
                      <a:srgbClr val="292A2E">
                        <a:alpha val="53000"/>
                      </a:srgbClr>
                    </a:solidFill>
                  </a:tcPr>
                </a:tc>
                <a:tc>
                  <a:txBody>
                    <a:bodyPr/>
                    <a:lstStyle/>
                    <a:p>
                      <a:endParaRPr lang="en-US" dirty="0">
                        <a:solidFill>
                          <a:schemeClr val="bg1"/>
                        </a:solidFill>
                      </a:endParaRPr>
                    </a:p>
                  </a:txBody>
                  <a:tcPr>
                    <a:solidFill>
                      <a:srgbClr val="292A2E">
                        <a:alpha val="53000"/>
                      </a:srgbClr>
                    </a:solidFill>
                  </a:tcPr>
                </a:tc>
                <a:tc>
                  <a:txBody>
                    <a:bodyPr/>
                    <a:lstStyle/>
                    <a:p>
                      <a:endParaRPr lang="en-US" dirty="0">
                        <a:solidFill>
                          <a:schemeClr val="bg1"/>
                        </a:solidFill>
                      </a:endParaRPr>
                    </a:p>
                  </a:txBody>
                  <a:tcPr>
                    <a:solidFill>
                      <a:srgbClr val="292A2E">
                        <a:alpha val="53000"/>
                      </a:srgbClr>
                    </a:solidFill>
                  </a:tcPr>
                </a:tc>
                <a:extLst>
                  <a:ext uri="{0D108BD9-81ED-4DB2-BD59-A6C34878D82A}">
                    <a16:rowId xmlns:a16="http://schemas.microsoft.com/office/drawing/2014/main" val="3146235681"/>
                  </a:ext>
                </a:extLst>
              </a:tr>
              <a:tr h="370840">
                <a:tc>
                  <a:txBody>
                    <a:bodyPr/>
                    <a:lstStyle/>
                    <a:p>
                      <a:r>
                        <a:rPr lang="en-US" dirty="0">
                          <a:solidFill>
                            <a:schemeClr val="bg1"/>
                          </a:solidFill>
                        </a:rPr>
                        <a:t>Accuracy</a:t>
                      </a:r>
                    </a:p>
                  </a:txBody>
                  <a:tcPr>
                    <a:solidFill>
                      <a:srgbClr val="292A2E">
                        <a:alpha val="53000"/>
                      </a:srgbClr>
                    </a:solidFill>
                  </a:tcPr>
                </a:tc>
                <a:tc>
                  <a:txBody>
                    <a:bodyPr/>
                    <a:lstStyle/>
                    <a:p>
                      <a:endParaRPr lang="en-US" dirty="0">
                        <a:solidFill>
                          <a:schemeClr val="bg1"/>
                        </a:solidFill>
                      </a:endParaRPr>
                    </a:p>
                  </a:txBody>
                  <a:tcPr>
                    <a:solidFill>
                      <a:srgbClr val="292A2E">
                        <a:alpha val="53000"/>
                      </a:srgbClr>
                    </a:solidFill>
                  </a:tcPr>
                </a:tc>
                <a:tc>
                  <a:txBody>
                    <a:bodyPr/>
                    <a:lstStyle/>
                    <a:p>
                      <a:endParaRPr lang="en-US">
                        <a:solidFill>
                          <a:schemeClr val="bg1"/>
                        </a:solidFill>
                      </a:endParaRPr>
                    </a:p>
                  </a:txBody>
                  <a:tcPr>
                    <a:solidFill>
                      <a:srgbClr val="292A2E">
                        <a:alpha val="53000"/>
                      </a:srgbClr>
                    </a:solidFill>
                  </a:tcPr>
                </a:tc>
                <a:tc>
                  <a:txBody>
                    <a:bodyPr/>
                    <a:lstStyle/>
                    <a:p>
                      <a:r>
                        <a:rPr lang="en-US" dirty="0">
                          <a:solidFill>
                            <a:schemeClr val="bg1"/>
                          </a:solidFill>
                        </a:rPr>
                        <a:t>81%</a:t>
                      </a:r>
                    </a:p>
                  </a:txBody>
                  <a:tcPr>
                    <a:solidFill>
                      <a:srgbClr val="292A2E">
                        <a:alpha val="53000"/>
                      </a:srgbClr>
                    </a:solidFill>
                  </a:tcPr>
                </a:tc>
                <a:tc>
                  <a:txBody>
                    <a:bodyPr/>
                    <a:lstStyle/>
                    <a:p>
                      <a:r>
                        <a:rPr lang="en-US" dirty="0">
                          <a:solidFill>
                            <a:schemeClr val="bg1"/>
                          </a:solidFill>
                        </a:rPr>
                        <a:t>402</a:t>
                      </a:r>
                    </a:p>
                  </a:txBody>
                  <a:tcPr>
                    <a:solidFill>
                      <a:srgbClr val="292A2E">
                        <a:alpha val="53000"/>
                      </a:srgbClr>
                    </a:solidFill>
                  </a:tcPr>
                </a:tc>
                <a:extLst>
                  <a:ext uri="{0D108BD9-81ED-4DB2-BD59-A6C34878D82A}">
                    <a16:rowId xmlns:a16="http://schemas.microsoft.com/office/drawing/2014/main" val="3586584538"/>
                  </a:ext>
                </a:extLst>
              </a:tr>
              <a:tr h="370840">
                <a:tc>
                  <a:txBody>
                    <a:bodyPr/>
                    <a:lstStyle/>
                    <a:p>
                      <a:r>
                        <a:rPr lang="en-US" dirty="0">
                          <a:solidFill>
                            <a:schemeClr val="bg1"/>
                          </a:solidFill>
                        </a:rPr>
                        <a:t>Macro </a:t>
                      </a:r>
                      <a:r>
                        <a:rPr lang="en-US" dirty="0" err="1">
                          <a:solidFill>
                            <a:schemeClr val="bg1"/>
                          </a:solidFill>
                        </a:rPr>
                        <a:t>Avg</a:t>
                      </a:r>
                      <a:endParaRPr lang="en-US" dirty="0">
                        <a:solidFill>
                          <a:schemeClr val="bg1"/>
                        </a:solidFill>
                      </a:endParaRPr>
                    </a:p>
                  </a:txBody>
                  <a:tcPr>
                    <a:solidFill>
                      <a:srgbClr val="292A2E">
                        <a:alpha val="53000"/>
                      </a:srgbClr>
                    </a:solidFill>
                  </a:tcPr>
                </a:tc>
                <a:tc>
                  <a:txBody>
                    <a:bodyPr/>
                    <a:lstStyle/>
                    <a:p>
                      <a:r>
                        <a:rPr lang="en-US" dirty="0">
                          <a:solidFill>
                            <a:schemeClr val="bg1"/>
                          </a:solidFill>
                        </a:rPr>
                        <a:t>76%</a:t>
                      </a:r>
                    </a:p>
                  </a:txBody>
                  <a:tcPr>
                    <a:solidFill>
                      <a:srgbClr val="292A2E">
                        <a:alpha val="53000"/>
                      </a:srgbClr>
                    </a:solidFill>
                  </a:tcPr>
                </a:tc>
                <a:tc>
                  <a:txBody>
                    <a:bodyPr/>
                    <a:lstStyle/>
                    <a:p>
                      <a:r>
                        <a:rPr lang="en-US" dirty="0">
                          <a:solidFill>
                            <a:schemeClr val="bg1"/>
                          </a:solidFill>
                        </a:rPr>
                        <a:t>71%</a:t>
                      </a:r>
                    </a:p>
                  </a:txBody>
                  <a:tcPr>
                    <a:solidFill>
                      <a:srgbClr val="292A2E">
                        <a:alpha val="53000"/>
                      </a:srgbClr>
                    </a:solidFill>
                  </a:tcPr>
                </a:tc>
                <a:tc>
                  <a:txBody>
                    <a:bodyPr/>
                    <a:lstStyle/>
                    <a:p>
                      <a:r>
                        <a:rPr lang="en-US" dirty="0">
                          <a:solidFill>
                            <a:schemeClr val="bg1"/>
                          </a:solidFill>
                        </a:rPr>
                        <a:t>73%</a:t>
                      </a:r>
                    </a:p>
                  </a:txBody>
                  <a:tcPr>
                    <a:solidFill>
                      <a:srgbClr val="292A2E">
                        <a:alpha val="53000"/>
                      </a:srgbClr>
                    </a:solidFill>
                  </a:tcPr>
                </a:tc>
                <a:tc>
                  <a:txBody>
                    <a:bodyPr/>
                    <a:lstStyle/>
                    <a:p>
                      <a:r>
                        <a:rPr lang="en-US" dirty="0">
                          <a:solidFill>
                            <a:schemeClr val="bg1"/>
                          </a:solidFill>
                        </a:rPr>
                        <a:t>402</a:t>
                      </a:r>
                    </a:p>
                  </a:txBody>
                  <a:tcPr>
                    <a:solidFill>
                      <a:srgbClr val="292A2E">
                        <a:alpha val="53000"/>
                      </a:srgbClr>
                    </a:solidFill>
                  </a:tcPr>
                </a:tc>
                <a:extLst>
                  <a:ext uri="{0D108BD9-81ED-4DB2-BD59-A6C34878D82A}">
                    <a16:rowId xmlns:a16="http://schemas.microsoft.com/office/drawing/2014/main" val="2157675511"/>
                  </a:ext>
                </a:extLst>
              </a:tr>
              <a:tr h="370840">
                <a:tc>
                  <a:txBody>
                    <a:bodyPr/>
                    <a:lstStyle/>
                    <a:p>
                      <a:r>
                        <a:rPr lang="en-US" dirty="0">
                          <a:solidFill>
                            <a:schemeClr val="bg1"/>
                          </a:solidFill>
                        </a:rPr>
                        <a:t>Weighted </a:t>
                      </a:r>
                      <a:r>
                        <a:rPr lang="en-US" dirty="0" err="1">
                          <a:solidFill>
                            <a:schemeClr val="bg1"/>
                          </a:solidFill>
                        </a:rPr>
                        <a:t>Avg</a:t>
                      </a:r>
                      <a:endParaRPr lang="en-US" dirty="0">
                        <a:solidFill>
                          <a:schemeClr val="bg1"/>
                        </a:solidFill>
                      </a:endParaRPr>
                    </a:p>
                  </a:txBody>
                  <a:tcPr>
                    <a:solidFill>
                      <a:srgbClr val="292A2E">
                        <a:alpha val="53000"/>
                      </a:srgbClr>
                    </a:solidFill>
                  </a:tcPr>
                </a:tc>
                <a:tc>
                  <a:txBody>
                    <a:bodyPr/>
                    <a:lstStyle/>
                    <a:p>
                      <a:r>
                        <a:rPr lang="en-US" dirty="0">
                          <a:solidFill>
                            <a:schemeClr val="bg1"/>
                          </a:solidFill>
                        </a:rPr>
                        <a:t>80%</a:t>
                      </a:r>
                    </a:p>
                  </a:txBody>
                  <a:tcPr>
                    <a:solidFill>
                      <a:srgbClr val="292A2E">
                        <a:alpha val="53000"/>
                      </a:srgbClr>
                    </a:solidFill>
                  </a:tcPr>
                </a:tc>
                <a:tc>
                  <a:txBody>
                    <a:bodyPr/>
                    <a:lstStyle/>
                    <a:p>
                      <a:r>
                        <a:rPr lang="en-US" dirty="0">
                          <a:solidFill>
                            <a:schemeClr val="bg1"/>
                          </a:solidFill>
                        </a:rPr>
                        <a:t>81%</a:t>
                      </a:r>
                    </a:p>
                  </a:txBody>
                  <a:tcPr>
                    <a:solidFill>
                      <a:srgbClr val="292A2E">
                        <a:alpha val="53000"/>
                      </a:srgbClr>
                    </a:solidFill>
                  </a:tcPr>
                </a:tc>
                <a:tc>
                  <a:txBody>
                    <a:bodyPr/>
                    <a:lstStyle/>
                    <a:p>
                      <a:r>
                        <a:rPr lang="en-US" dirty="0">
                          <a:solidFill>
                            <a:schemeClr val="bg1"/>
                          </a:solidFill>
                        </a:rPr>
                        <a:t>80%</a:t>
                      </a:r>
                    </a:p>
                  </a:txBody>
                  <a:tcPr>
                    <a:solidFill>
                      <a:srgbClr val="292A2E">
                        <a:alpha val="53000"/>
                      </a:srgbClr>
                    </a:solidFill>
                  </a:tcPr>
                </a:tc>
                <a:tc>
                  <a:txBody>
                    <a:bodyPr/>
                    <a:lstStyle/>
                    <a:p>
                      <a:r>
                        <a:rPr lang="en-US" dirty="0">
                          <a:solidFill>
                            <a:schemeClr val="bg1"/>
                          </a:solidFill>
                        </a:rPr>
                        <a:t>402</a:t>
                      </a:r>
                    </a:p>
                  </a:txBody>
                  <a:tcPr>
                    <a:solidFill>
                      <a:srgbClr val="292A2E">
                        <a:alpha val="53000"/>
                      </a:srgbClr>
                    </a:solidFill>
                  </a:tcPr>
                </a:tc>
                <a:extLst>
                  <a:ext uri="{0D108BD9-81ED-4DB2-BD59-A6C34878D82A}">
                    <a16:rowId xmlns:a16="http://schemas.microsoft.com/office/drawing/2014/main" val="3089304046"/>
                  </a:ext>
                </a:extLst>
              </a:tr>
            </a:tbl>
          </a:graphicData>
        </a:graphic>
      </p:graphicFrame>
      <p:graphicFrame>
        <p:nvGraphicFramePr>
          <p:cNvPr id="11" name="Table 10">
            <a:extLst>
              <a:ext uri="{FF2B5EF4-FFF2-40B4-BE49-F238E27FC236}">
                <a16:creationId xmlns:a16="http://schemas.microsoft.com/office/drawing/2014/main" id="{30617B44-200C-0245-B627-62F78AF70528}"/>
              </a:ext>
            </a:extLst>
          </p:cNvPr>
          <p:cNvGraphicFramePr>
            <a:graphicFrameLocks noGrp="1"/>
          </p:cNvGraphicFramePr>
          <p:nvPr>
            <p:extLst>
              <p:ext uri="{D42A27DB-BD31-4B8C-83A1-F6EECF244321}">
                <p14:modId xmlns:p14="http://schemas.microsoft.com/office/powerpoint/2010/main" val="3861537030"/>
              </p:ext>
            </p:extLst>
          </p:nvPr>
        </p:nvGraphicFramePr>
        <p:xfrm>
          <a:off x="9710077" y="5018855"/>
          <a:ext cx="12700000" cy="4829048"/>
        </p:xfrm>
        <a:graphic>
          <a:graphicData uri="http://schemas.openxmlformats.org/drawingml/2006/table">
            <a:tbl>
              <a:tblPr firstRow="1" bandRow="1">
                <a:tableStyleId>{5C22544A-7EE6-4342-B048-85BDC9FD1C3A}</a:tableStyleId>
              </a:tblPr>
              <a:tblGrid>
                <a:gridCol w="4368799">
                  <a:extLst>
                    <a:ext uri="{9D8B030D-6E8A-4147-A177-3AD203B41FA5}">
                      <a16:colId xmlns:a16="http://schemas.microsoft.com/office/drawing/2014/main" val="1987325380"/>
                    </a:ext>
                  </a:extLst>
                </a:gridCol>
                <a:gridCol w="2099733">
                  <a:extLst>
                    <a:ext uri="{9D8B030D-6E8A-4147-A177-3AD203B41FA5}">
                      <a16:colId xmlns:a16="http://schemas.microsoft.com/office/drawing/2014/main" val="94069769"/>
                    </a:ext>
                  </a:extLst>
                </a:gridCol>
                <a:gridCol w="1519792">
                  <a:extLst>
                    <a:ext uri="{9D8B030D-6E8A-4147-A177-3AD203B41FA5}">
                      <a16:colId xmlns:a16="http://schemas.microsoft.com/office/drawing/2014/main" val="664619957"/>
                    </a:ext>
                  </a:extLst>
                </a:gridCol>
                <a:gridCol w="2405087">
                  <a:extLst>
                    <a:ext uri="{9D8B030D-6E8A-4147-A177-3AD203B41FA5}">
                      <a16:colId xmlns:a16="http://schemas.microsoft.com/office/drawing/2014/main" val="202438066"/>
                    </a:ext>
                  </a:extLst>
                </a:gridCol>
                <a:gridCol w="2306589">
                  <a:extLst>
                    <a:ext uri="{9D8B030D-6E8A-4147-A177-3AD203B41FA5}">
                      <a16:colId xmlns:a16="http://schemas.microsoft.com/office/drawing/2014/main" val="3436972298"/>
                    </a:ext>
                  </a:extLst>
                </a:gridCol>
              </a:tblGrid>
              <a:tr h="0">
                <a:tc>
                  <a:txBody>
                    <a:bodyPr/>
                    <a:lstStyle/>
                    <a:p>
                      <a:endParaRPr lang="en-US" dirty="0"/>
                    </a:p>
                  </a:txBody>
                  <a:tcPr/>
                </a:tc>
                <a:tc>
                  <a:txBody>
                    <a:bodyPr/>
                    <a:lstStyle/>
                    <a:p>
                      <a:r>
                        <a:rPr lang="en-US" dirty="0"/>
                        <a:t>Precision</a:t>
                      </a:r>
                    </a:p>
                  </a:txBody>
                  <a:tcPr/>
                </a:tc>
                <a:tc>
                  <a:txBody>
                    <a:bodyPr/>
                    <a:lstStyle/>
                    <a:p>
                      <a:r>
                        <a:rPr lang="en-US" dirty="0"/>
                        <a:t>Recall</a:t>
                      </a:r>
                    </a:p>
                  </a:txBody>
                  <a:tcPr/>
                </a:tc>
                <a:tc>
                  <a:txBody>
                    <a:bodyPr/>
                    <a:lstStyle/>
                    <a:p>
                      <a:r>
                        <a:rPr lang="en-US" dirty="0"/>
                        <a:t>F1-score</a:t>
                      </a:r>
                    </a:p>
                  </a:txBody>
                  <a:tcPr/>
                </a:tc>
                <a:tc>
                  <a:txBody>
                    <a:bodyPr/>
                    <a:lstStyle/>
                    <a:p>
                      <a:r>
                        <a:rPr lang="en-US" dirty="0"/>
                        <a:t>Support</a:t>
                      </a:r>
                    </a:p>
                  </a:txBody>
                  <a:tcPr/>
                </a:tc>
                <a:extLst>
                  <a:ext uri="{0D108BD9-81ED-4DB2-BD59-A6C34878D82A}">
                    <a16:rowId xmlns:a16="http://schemas.microsoft.com/office/drawing/2014/main" val="3368839631"/>
                  </a:ext>
                </a:extLst>
              </a:tr>
              <a:tr h="370840">
                <a:tc>
                  <a:txBody>
                    <a:bodyPr/>
                    <a:lstStyle/>
                    <a:p>
                      <a:r>
                        <a:rPr lang="en-US" dirty="0">
                          <a:solidFill>
                            <a:schemeClr val="bg1"/>
                          </a:solidFill>
                        </a:rPr>
                        <a:t>CLASS</a:t>
                      </a: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805248198"/>
                  </a:ext>
                </a:extLst>
              </a:tr>
              <a:tr h="370840">
                <a:tc>
                  <a:txBody>
                    <a:bodyPr/>
                    <a:lstStyle/>
                    <a:p>
                      <a:r>
                        <a:rPr lang="en-US" dirty="0">
                          <a:solidFill>
                            <a:schemeClr val="bg1"/>
                          </a:solidFill>
                        </a:rPr>
                        <a:t>       Stay </a:t>
                      </a:r>
                    </a:p>
                  </a:txBody>
                  <a:tcPr/>
                </a:tc>
                <a:tc>
                  <a:txBody>
                    <a:bodyPr/>
                    <a:lstStyle/>
                    <a:p>
                      <a:r>
                        <a:rPr lang="en-US" dirty="0">
                          <a:solidFill>
                            <a:schemeClr val="bg1"/>
                          </a:solidFill>
                        </a:rPr>
                        <a:t>84%</a:t>
                      </a:r>
                    </a:p>
                  </a:txBody>
                  <a:tcPr>
                    <a:solidFill>
                      <a:srgbClr val="FF0000"/>
                    </a:solidFill>
                  </a:tcPr>
                </a:tc>
                <a:tc>
                  <a:txBody>
                    <a:bodyPr/>
                    <a:lstStyle/>
                    <a:p>
                      <a:r>
                        <a:rPr lang="en-US" dirty="0">
                          <a:solidFill>
                            <a:schemeClr val="bg1"/>
                          </a:solidFill>
                        </a:rPr>
                        <a:t>92%</a:t>
                      </a:r>
                    </a:p>
                  </a:txBody>
                  <a:tcPr>
                    <a:solidFill>
                      <a:srgbClr val="00B050"/>
                    </a:solidFill>
                  </a:tcPr>
                </a:tc>
                <a:tc>
                  <a:txBody>
                    <a:bodyPr/>
                    <a:lstStyle/>
                    <a:p>
                      <a:r>
                        <a:rPr lang="en-US" dirty="0">
                          <a:solidFill>
                            <a:schemeClr val="bg1"/>
                          </a:solidFill>
                        </a:rPr>
                        <a:t>88%</a:t>
                      </a:r>
                    </a:p>
                  </a:txBody>
                  <a:tcPr>
                    <a:solidFill>
                      <a:srgbClr val="00B050"/>
                    </a:solidFill>
                  </a:tcPr>
                </a:tc>
                <a:tc>
                  <a:txBody>
                    <a:bodyPr/>
                    <a:lstStyle/>
                    <a:p>
                      <a:r>
                        <a:rPr lang="en-US" dirty="0">
                          <a:solidFill>
                            <a:schemeClr val="bg1"/>
                          </a:solidFill>
                        </a:rPr>
                        <a:t>295</a:t>
                      </a:r>
                    </a:p>
                  </a:txBody>
                  <a:tcPr/>
                </a:tc>
                <a:extLst>
                  <a:ext uri="{0D108BD9-81ED-4DB2-BD59-A6C34878D82A}">
                    <a16:rowId xmlns:a16="http://schemas.microsoft.com/office/drawing/2014/main" val="118378468"/>
                  </a:ext>
                </a:extLst>
              </a:tr>
              <a:tr h="370840">
                <a:tc>
                  <a:txBody>
                    <a:bodyPr/>
                    <a:lstStyle/>
                    <a:p>
                      <a:r>
                        <a:rPr lang="en-US" dirty="0">
                          <a:solidFill>
                            <a:schemeClr val="bg1"/>
                          </a:solidFill>
                        </a:rPr>
                        <a:t>       Move</a:t>
                      </a:r>
                    </a:p>
                  </a:txBody>
                  <a:tcPr/>
                </a:tc>
                <a:tc>
                  <a:txBody>
                    <a:bodyPr/>
                    <a:lstStyle/>
                    <a:p>
                      <a:r>
                        <a:rPr lang="en-US" dirty="0">
                          <a:solidFill>
                            <a:schemeClr val="bg1"/>
                          </a:solidFill>
                        </a:rPr>
                        <a:t>69%</a:t>
                      </a:r>
                    </a:p>
                  </a:txBody>
                  <a:tcPr>
                    <a:solidFill>
                      <a:srgbClr val="00FA00"/>
                    </a:solidFill>
                  </a:tcPr>
                </a:tc>
                <a:tc>
                  <a:txBody>
                    <a:bodyPr/>
                    <a:lstStyle/>
                    <a:p>
                      <a:r>
                        <a:rPr lang="en-US" dirty="0">
                          <a:solidFill>
                            <a:schemeClr val="bg1"/>
                          </a:solidFill>
                        </a:rPr>
                        <a:t>50%</a:t>
                      </a:r>
                    </a:p>
                  </a:txBody>
                  <a:tcPr>
                    <a:solidFill>
                      <a:srgbClr val="FF0000"/>
                    </a:solidFill>
                  </a:tcPr>
                </a:tc>
                <a:tc>
                  <a:txBody>
                    <a:bodyPr/>
                    <a:lstStyle/>
                    <a:p>
                      <a:r>
                        <a:rPr lang="en-US" dirty="0">
                          <a:solidFill>
                            <a:schemeClr val="bg1"/>
                          </a:solidFill>
                        </a:rPr>
                        <a:t>58%</a:t>
                      </a:r>
                    </a:p>
                  </a:txBody>
                  <a:tcPr>
                    <a:solidFill>
                      <a:srgbClr val="FF0000"/>
                    </a:solidFill>
                  </a:tcPr>
                </a:tc>
                <a:tc>
                  <a:txBody>
                    <a:bodyPr/>
                    <a:lstStyle/>
                    <a:p>
                      <a:r>
                        <a:rPr lang="en-US" dirty="0">
                          <a:solidFill>
                            <a:schemeClr val="bg1"/>
                          </a:solidFill>
                        </a:rPr>
                        <a:t>107</a:t>
                      </a:r>
                    </a:p>
                  </a:txBody>
                  <a:tcPr/>
                </a:tc>
                <a:extLst>
                  <a:ext uri="{0D108BD9-81ED-4DB2-BD59-A6C34878D82A}">
                    <a16:rowId xmlns:a16="http://schemas.microsoft.com/office/drawing/2014/main" val="683740158"/>
                  </a:ext>
                </a:extLst>
              </a:tr>
              <a:tr h="370840">
                <a:tc>
                  <a:txBody>
                    <a:bodyPr/>
                    <a:lstStyle/>
                    <a:p>
                      <a:r>
                        <a:rPr lang="en-US" dirty="0">
                          <a:solidFill>
                            <a:schemeClr val="bg1"/>
                          </a:solidFill>
                        </a:rPr>
                        <a:t>Threshold</a:t>
                      </a: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r>
                        <a:rPr lang="en-US" dirty="0">
                          <a:solidFill>
                            <a:schemeClr val="bg1"/>
                          </a:solidFill>
                        </a:rPr>
                        <a:t>0.39</a:t>
                      </a:r>
                    </a:p>
                  </a:txBody>
                  <a:tcPr>
                    <a:solidFill>
                      <a:srgbClr val="FFC000"/>
                    </a:solidFill>
                  </a:tcPr>
                </a:tc>
                <a:extLst>
                  <a:ext uri="{0D108BD9-81ED-4DB2-BD59-A6C34878D82A}">
                    <a16:rowId xmlns:a16="http://schemas.microsoft.com/office/drawing/2014/main" val="3146235681"/>
                  </a:ext>
                </a:extLst>
              </a:tr>
              <a:tr h="370840">
                <a:tc>
                  <a:txBody>
                    <a:bodyPr/>
                    <a:lstStyle/>
                    <a:p>
                      <a:r>
                        <a:rPr lang="en-US" dirty="0">
                          <a:solidFill>
                            <a:schemeClr val="bg1"/>
                          </a:solidFill>
                        </a:rPr>
                        <a:t>Accuracy</a:t>
                      </a: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r>
                        <a:rPr lang="en-US" dirty="0">
                          <a:solidFill>
                            <a:schemeClr val="bg1"/>
                          </a:solidFill>
                        </a:rPr>
                        <a:t>81%</a:t>
                      </a:r>
                    </a:p>
                  </a:txBody>
                  <a:tcPr>
                    <a:solidFill>
                      <a:srgbClr val="00B050"/>
                    </a:solidFill>
                  </a:tcPr>
                </a:tc>
                <a:tc>
                  <a:txBody>
                    <a:bodyPr/>
                    <a:lstStyle/>
                    <a:p>
                      <a:r>
                        <a:rPr lang="en-US" dirty="0">
                          <a:solidFill>
                            <a:schemeClr val="bg1"/>
                          </a:solidFill>
                        </a:rPr>
                        <a:t>402</a:t>
                      </a:r>
                    </a:p>
                  </a:txBody>
                  <a:tcPr/>
                </a:tc>
                <a:extLst>
                  <a:ext uri="{0D108BD9-81ED-4DB2-BD59-A6C34878D82A}">
                    <a16:rowId xmlns:a16="http://schemas.microsoft.com/office/drawing/2014/main" val="3586584538"/>
                  </a:ext>
                </a:extLst>
              </a:tr>
              <a:tr h="370840">
                <a:tc>
                  <a:txBody>
                    <a:bodyPr/>
                    <a:lstStyle/>
                    <a:p>
                      <a:r>
                        <a:rPr lang="en-US" dirty="0">
                          <a:solidFill>
                            <a:schemeClr val="bg1"/>
                          </a:solidFill>
                        </a:rPr>
                        <a:t>Macro </a:t>
                      </a:r>
                      <a:r>
                        <a:rPr lang="en-US" dirty="0" err="1">
                          <a:solidFill>
                            <a:schemeClr val="bg1"/>
                          </a:solidFill>
                        </a:rPr>
                        <a:t>Avg</a:t>
                      </a:r>
                      <a:endParaRPr lang="en-US" dirty="0">
                        <a:solidFill>
                          <a:schemeClr val="bg1"/>
                        </a:solidFill>
                      </a:endParaRPr>
                    </a:p>
                  </a:txBody>
                  <a:tcPr/>
                </a:tc>
                <a:tc>
                  <a:txBody>
                    <a:bodyPr/>
                    <a:lstStyle/>
                    <a:p>
                      <a:r>
                        <a:rPr lang="en-US" dirty="0">
                          <a:solidFill>
                            <a:schemeClr val="bg1"/>
                          </a:solidFill>
                        </a:rPr>
                        <a:t>76%</a:t>
                      </a:r>
                    </a:p>
                  </a:txBody>
                  <a:tcPr>
                    <a:solidFill>
                      <a:srgbClr val="00B050"/>
                    </a:solidFill>
                  </a:tcPr>
                </a:tc>
                <a:tc>
                  <a:txBody>
                    <a:bodyPr/>
                    <a:lstStyle/>
                    <a:p>
                      <a:r>
                        <a:rPr lang="en-US" dirty="0">
                          <a:solidFill>
                            <a:schemeClr val="bg1"/>
                          </a:solidFill>
                        </a:rPr>
                        <a:t>71%</a:t>
                      </a:r>
                    </a:p>
                  </a:txBody>
                  <a:tcPr>
                    <a:solidFill>
                      <a:srgbClr val="FF0000"/>
                    </a:solidFill>
                  </a:tcPr>
                </a:tc>
                <a:tc>
                  <a:txBody>
                    <a:bodyPr/>
                    <a:lstStyle/>
                    <a:p>
                      <a:r>
                        <a:rPr lang="en-US" dirty="0">
                          <a:solidFill>
                            <a:schemeClr val="bg1"/>
                          </a:solidFill>
                        </a:rPr>
                        <a:t>73%</a:t>
                      </a:r>
                    </a:p>
                  </a:txBody>
                  <a:tcPr>
                    <a:solidFill>
                      <a:srgbClr val="00B050"/>
                    </a:solidFill>
                  </a:tcPr>
                </a:tc>
                <a:tc>
                  <a:txBody>
                    <a:bodyPr/>
                    <a:lstStyle/>
                    <a:p>
                      <a:r>
                        <a:rPr lang="en-US" dirty="0">
                          <a:solidFill>
                            <a:schemeClr val="bg1"/>
                          </a:solidFill>
                        </a:rPr>
                        <a:t>402</a:t>
                      </a:r>
                    </a:p>
                  </a:txBody>
                  <a:tcPr/>
                </a:tc>
                <a:extLst>
                  <a:ext uri="{0D108BD9-81ED-4DB2-BD59-A6C34878D82A}">
                    <a16:rowId xmlns:a16="http://schemas.microsoft.com/office/drawing/2014/main" val="2157675511"/>
                  </a:ext>
                </a:extLst>
              </a:tr>
              <a:tr h="370840">
                <a:tc>
                  <a:txBody>
                    <a:bodyPr/>
                    <a:lstStyle/>
                    <a:p>
                      <a:r>
                        <a:rPr lang="en-US" dirty="0">
                          <a:solidFill>
                            <a:schemeClr val="bg1"/>
                          </a:solidFill>
                        </a:rPr>
                        <a:t>Weighted </a:t>
                      </a:r>
                      <a:r>
                        <a:rPr lang="en-US" dirty="0" err="1">
                          <a:solidFill>
                            <a:schemeClr val="bg1"/>
                          </a:solidFill>
                        </a:rPr>
                        <a:t>Avg</a:t>
                      </a:r>
                      <a:endParaRPr lang="en-US" dirty="0">
                        <a:solidFill>
                          <a:schemeClr val="bg1"/>
                        </a:solidFill>
                      </a:endParaRPr>
                    </a:p>
                  </a:txBody>
                  <a:tcPr/>
                </a:tc>
                <a:tc>
                  <a:txBody>
                    <a:bodyPr/>
                    <a:lstStyle/>
                    <a:p>
                      <a:r>
                        <a:rPr lang="en-US" dirty="0">
                          <a:solidFill>
                            <a:schemeClr val="bg1"/>
                          </a:solidFill>
                        </a:rPr>
                        <a:t>80%</a:t>
                      </a:r>
                    </a:p>
                  </a:txBody>
                  <a:tcPr/>
                </a:tc>
                <a:tc>
                  <a:txBody>
                    <a:bodyPr/>
                    <a:lstStyle/>
                    <a:p>
                      <a:r>
                        <a:rPr lang="en-US" dirty="0">
                          <a:solidFill>
                            <a:schemeClr val="bg1"/>
                          </a:solidFill>
                        </a:rPr>
                        <a:t>81%</a:t>
                      </a:r>
                    </a:p>
                  </a:txBody>
                  <a:tcPr>
                    <a:solidFill>
                      <a:srgbClr val="00B050"/>
                    </a:solidFill>
                  </a:tcPr>
                </a:tc>
                <a:tc>
                  <a:txBody>
                    <a:bodyPr/>
                    <a:lstStyle/>
                    <a:p>
                      <a:r>
                        <a:rPr lang="en-US" dirty="0">
                          <a:solidFill>
                            <a:schemeClr val="bg1"/>
                          </a:solidFill>
                        </a:rPr>
                        <a:t>80%</a:t>
                      </a:r>
                    </a:p>
                  </a:txBody>
                  <a:tcPr>
                    <a:solidFill>
                      <a:srgbClr val="00B050"/>
                    </a:solidFill>
                  </a:tcPr>
                </a:tc>
                <a:tc>
                  <a:txBody>
                    <a:bodyPr/>
                    <a:lstStyle/>
                    <a:p>
                      <a:r>
                        <a:rPr lang="en-US" dirty="0">
                          <a:solidFill>
                            <a:schemeClr val="bg1"/>
                          </a:solidFill>
                        </a:rPr>
                        <a:t>402</a:t>
                      </a:r>
                    </a:p>
                  </a:txBody>
                  <a:tcPr/>
                </a:tc>
                <a:extLst>
                  <a:ext uri="{0D108BD9-81ED-4DB2-BD59-A6C34878D82A}">
                    <a16:rowId xmlns:a16="http://schemas.microsoft.com/office/drawing/2014/main" val="3089304046"/>
                  </a:ext>
                </a:extLst>
              </a:tr>
            </a:tbl>
          </a:graphicData>
        </a:graphic>
      </p:graphicFrame>
      <p:grpSp>
        <p:nvGrpSpPr>
          <p:cNvPr id="12" name="Group 11">
            <a:extLst>
              <a:ext uri="{FF2B5EF4-FFF2-40B4-BE49-F238E27FC236}">
                <a16:creationId xmlns:a16="http://schemas.microsoft.com/office/drawing/2014/main" id="{3F7BA29E-398A-8C42-B669-A88E2F7A712B}"/>
              </a:ext>
            </a:extLst>
          </p:cNvPr>
          <p:cNvGrpSpPr/>
          <p:nvPr/>
        </p:nvGrpSpPr>
        <p:grpSpPr>
          <a:xfrm>
            <a:off x="662291" y="3003949"/>
            <a:ext cx="7822791" cy="7696830"/>
            <a:chOff x="662291" y="3003949"/>
            <a:chExt cx="7822791" cy="7696830"/>
          </a:xfrm>
        </p:grpSpPr>
        <p:pic>
          <p:nvPicPr>
            <p:cNvPr id="13" name="Picture 12">
              <a:extLst>
                <a:ext uri="{FF2B5EF4-FFF2-40B4-BE49-F238E27FC236}">
                  <a16:creationId xmlns:a16="http://schemas.microsoft.com/office/drawing/2014/main" id="{FA173823-F78C-6B42-BF0E-4989B7E8F5AA}"/>
                </a:ext>
              </a:extLst>
            </p:cNvPr>
            <p:cNvPicPr>
              <a:picLocks noChangeAspect="1"/>
            </p:cNvPicPr>
            <p:nvPr/>
          </p:nvPicPr>
          <p:blipFill rotWithShape="1">
            <a:blip r:embed="rId3"/>
            <a:srcRect l="12908" t="11861" r="790" b="6847"/>
            <a:stretch/>
          </p:blipFill>
          <p:spPr>
            <a:xfrm>
              <a:off x="2263007" y="4421349"/>
              <a:ext cx="6222075" cy="6279430"/>
            </a:xfrm>
            <a:prstGeom prst="rect">
              <a:avLst/>
            </a:prstGeom>
          </p:spPr>
        </p:pic>
        <p:grpSp>
          <p:nvGrpSpPr>
            <p:cNvPr id="14" name="Group 13">
              <a:extLst>
                <a:ext uri="{FF2B5EF4-FFF2-40B4-BE49-F238E27FC236}">
                  <a16:creationId xmlns:a16="http://schemas.microsoft.com/office/drawing/2014/main" id="{9D95EF8C-17F4-A24A-BEB0-93C6E02CA6A9}"/>
                </a:ext>
              </a:extLst>
            </p:cNvPr>
            <p:cNvGrpSpPr/>
            <p:nvPr/>
          </p:nvGrpSpPr>
          <p:grpSpPr>
            <a:xfrm>
              <a:off x="662291" y="3003949"/>
              <a:ext cx="7747646" cy="7421987"/>
              <a:chOff x="662291" y="3003949"/>
              <a:chExt cx="7747646" cy="7421987"/>
            </a:xfrm>
          </p:grpSpPr>
          <p:sp>
            <p:nvSpPr>
              <p:cNvPr id="15" name="Rectangle 14">
                <a:extLst>
                  <a:ext uri="{FF2B5EF4-FFF2-40B4-BE49-F238E27FC236}">
                    <a16:creationId xmlns:a16="http://schemas.microsoft.com/office/drawing/2014/main" id="{DA920971-AE64-A64A-A39F-25B389BC3977}"/>
                  </a:ext>
                </a:extLst>
              </p:cNvPr>
              <p:cNvSpPr/>
              <p:nvPr/>
            </p:nvSpPr>
            <p:spPr>
              <a:xfrm>
                <a:off x="3821542" y="3003949"/>
                <a:ext cx="3077734" cy="669418"/>
              </a:xfrm>
              <a:prstGeom prst="rect">
                <a:avLst/>
              </a:prstGeom>
            </p:spPr>
            <p:txBody>
              <a:bodyPr wrap="square">
                <a:spAutoFit/>
              </a:bodyPr>
              <a:lstStyle/>
              <a:p>
                <a:pPr algn="ctr"/>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PREDICTED</a:t>
                </a:r>
              </a:p>
            </p:txBody>
          </p:sp>
          <p:sp>
            <p:nvSpPr>
              <p:cNvPr id="19" name="Rectangle 18">
                <a:extLst>
                  <a:ext uri="{FF2B5EF4-FFF2-40B4-BE49-F238E27FC236}">
                    <a16:creationId xmlns:a16="http://schemas.microsoft.com/office/drawing/2014/main" id="{F34E09B4-CC8E-3349-BBF9-8C4145AAFEF4}"/>
                  </a:ext>
                </a:extLst>
              </p:cNvPr>
              <p:cNvSpPr/>
              <p:nvPr/>
            </p:nvSpPr>
            <p:spPr>
              <a:xfrm rot="16200000">
                <a:off x="-541867" y="7098670"/>
                <a:ext cx="3077734" cy="669418"/>
              </a:xfrm>
              <a:prstGeom prst="rect">
                <a:avLst/>
              </a:prstGeom>
            </p:spPr>
            <p:txBody>
              <a:bodyPr wrap="square">
                <a:spAutoFit/>
              </a:bodyPr>
              <a:lstStyle/>
              <a:p>
                <a:pPr algn="ctr"/>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ACTUAL</a:t>
                </a:r>
              </a:p>
            </p:txBody>
          </p:sp>
          <p:grpSp>
            <p:nvGrpSpPr>
              <p:cNvPr id="20" name="Group 19">
                <a:extLst>
                  <a:ext uri="{FF2B5EF4-FFF2-40B4-BE49-F238E27FC236}">
                    <a16:creationId xmlns:a16="http://schemas.microsoft.com/office/drawing/2014/main" id="{A7656C9B-383B-B24F-8AB8-4910EF6F6DEB}"/>
                  </a:ext>
                </a:extLst>
              </p:cNvPr>
              <p:cNvGrpSpPr/>
              <p:nvPr/>
            </p:nvGrpSpPr>
            <p:grpSpPr>
              <a:xfrm>
                <a:off x="2254469" y="3540913"/>
                <a:ext cx="6155468" cy="695001"/>
                <a:chOff x="2254469" y="3540913"/>
                <a:chExt cx="6155468" cy="695001"/>
              </a:xfrm>
            </p:grpSpPr>
            <p:sp>
              <p:nvSpPr>
                <p:cNvPr id="25" name="Rectangle 24">
                  <a:extLst>
                    <a:ext uri="{FF2B5EF4-FFF2-40B4-BE49-F238E27FC236}">
                      <a16:creationId xmlns:a16="http://schemas.microsoft.com/office/drawing/2014/main" id="{A8F0695E-A883-AC45-AA90-E37A16EC4E9E}"/>
                    </a:ext>
                  </a:extLst>
                </p:cNvPr>
                <p:cNvSpPr/>
                <p:nvPr/>
              </p:nvSpPr>
              <p:spPr>
                <a:xfrm>
                  <a:off x="2254469" y="3540913"/>
                  <a:ext cx="3077734" cy="669418"/>
                </a:xfrm>
                <a:prstGeom prst="rect">
                  <a:avLst/>
                </a:prstGeom>
              </p:spPr>
              <p:txBody>
                <a:bodyPr wrap="square">
                  <a:spAutoFit/>
                </a:bodyPr>
                <a:lstStyle/>
                <a:p>
                  <a:pPr algn="ctr"/>
                  <a:r>
                    <a:rPr lang="en-US" sz="3600" dirty="0">
                      <a:solidFill>
                        <a:srgbClr val="FF0000"/>
                      </a:solidFill>
                      <a:latin typeface="Roboto Light" panose="02000000000000000000" pitchFamily="2" charset="0"/>
                      <a:ea typeface="Roboto Light" panose="02000000000000000000" pitchFamily="2" charset="0"/>
                      <a:cs typeface="Open Sans Light" panose="020B0306030504020204" pitchFamily="34" charset="0"/>
                    </a:rPr>
                    <a:t>Stay</a:t>
                  </a:r>
                </a:p>
              </p:txBody>
            </p:sp>
            <p:sp>
              <p:nvSpPr>
                <p:cNvPr id="26" name="Rectangle 25">
                  <a:extLst>
                    <a:ext uri="{FF2B5EF4-FFF2-40B4-BE49-F238E27FC236}">
                      <a16:creationId xmlns:a16="http://schemas.microsoft.com/office/drawing/2014/main" id="{017F15F9-CC87-EB43-883F-16D1C4D0F92A}"/>
                    </a:ext>
                  </a:extLst>
                </p:cNvPr>
                <p:cNvSpPr/>
                <p:nvPr/>
              </p:nvSpPr>
              <p:spPr>
                <a:xfrm>
                  <a:off x="5332203" y="3566496"/>
                  <a:ext cx="3077734" cy="669418"/>
                </a:xfrm>
                <a:prstGeom prst="rect">
                  <a:avLst/>
                </a:prstGeom>
              </p:spPr>
              <p:txBody>
                <a:bodyPr wrap="square">
                  <a:spAutoFit/>
                </a:bodyPr>
                <a:lstStyle/>
                <a:p>
                  <a:pPr algn="ctr"/>
                  <a:r>
                    <a:rPr lang="en-US" sz="3600" dirty="0">
                      <a:solidFill>
                        <a:srgbClr val="00B050"/>
                      </a:solidFill>
                      <a:latin typeface="Roboto Light" panose="02000000000000000000" pitchFamily="2" charset="0"/>
                      <a:ea typeface="Roboto Light" panose="02000000000000000000" pitchFamily="2" charset="0"/>
                      <a:cs typeface="Open Sans Light" panose="020B0306030504020204" pitchFamily="34" charset="0"/>
                    </a:rPr>
                    <a:t>Move</a:t>
                  </a:r>
                </a:p>
              </p:txBody>
            </p:sp>
          </p:grpSp>
          <p:grpSp>
            <p:nvGrpSpPr>
              <p:cNvPr id="21" name="Group 20">
                <a:extLst>
                  <a:ext uri="{FF2B5EF4-FFF2-40B4-BE49-F238E27FC236}">
                    <a16:creationId xmlns:a16="http://schemas.microsoft.com/office/drawing/2014/main" id="{7C2CADF8-0286-8945-A774-285175B63F37}"/>
                  </a:ext>
                </a:extLst>
              </p:cNvPr>
              <p:cNvGrpSpPr/>
              <p:nvPr/>
            </p:nvGrpSpPr>
            <p:grpSpPr>
              <a:xfrm rot="16200000">
                <a:off x="-1297401" y="7000701"/>
                <a:ext cx="6155468" cy="695001"/>
                <a:chOff x="2254469" y="3540913"/>
                <a:chExt cx="6155468" cy="695001"/>
              </a:xfrm>
            </p:grpSpPr>
            <p:sp>
              <p:nvSpPr>
                <p:cNvPr id="23" name="Rectangle 22">
                  <a:extLst>
                    <a:ext uri="{FF2B5EF4-FFF2-40B4-BE49-F238E27FC236}">
                      <a16:creationId xmlns:a16="http://schemas.microsoft.com/office/drawing/2014/main" id="{ED6110BA-D0B7-E643-8732-93777095196B}"/>
                    </a:ext>
                  </a:extLst>
                </p:cNvPr>
                <p:cNvSpPr/>
                <p:nvPr/>
              </p:nvSpPr>
              <p:spPr>
                <a:xfrm>
                  <a:off x="2254469" y="3540913"/>
                  <a:ext cx="3077734" cy="669418"/>
                </a:xfrm>
                <a:prstGeom prst="rect">
                  <a:avLst/>
                </a:prstGeom>
              </p:spPr>
              <p:txBody>
                <a:bodyPr wrap="square">
                  <a:spAutoFit/>
                </a:bodyPr>
                <a:lstStyle/>
                <a:p>
                  <a:pPr algn="ctr"/>
                  <a:r>
                    <a:rPr lang="en-US" sz="3600" dirty="0">
                      <a:solidFill>
                        <a:srgbClr val="00B050"/>
                      </a:solidFill>
                      <a:latin typeface="Roboto Light" panose="02000000000000000000" pitchFamily="2" charset="0"/>
                      <a:ea typeface="Roboto Light" panose="02000000000000000000" pitchFamily="2" charset="0"/>
                      <a:cs typeface="Open Sans Light" panose="020B0306030504020204" pitchFamily="34" charset="0"/>
                    </a:rPr>
                    <a:t>Move</a:t>
                  </a:r>
                </a:p>
              </p:txBody>
            </p:sp>
            <p:sp>
              <p:nvSpPr>
                <p:cNvPr id="24" name="Rectangle 23">
                  <a:extLst>
                    <a:ext uri="{FF2B5EF4-FFF2-40B4-BE49-F238E27FC236}">
                      <a16:creationId xmlns:a16="http://schemas.microsoft.com/office/drawing/2014/main" id="{AF94BCF9-7FD6-5847-BDC9-9471C0F6C3E3}"/>
                    </a:ext>
                  </a:extLst>
                </p:cNvPr>
                <p:cNvSpPr/>
                <p:nvPr/>
              </p:nvSpPr>
              <p:spPr>
                <a:xfrm>
                  <a:off x="5332203" y="3566496"/>
                  <a:ext cx="3077734" cy="669418"/>
                </a:xfrm>
                <a:prstGeom prst="rect">
                  <a:avLst/>
                </a:prstGeom>
              </p:spPr>
              <p:txBody>
                <a:bodyPr wrap="square">
                  <a:spAutoFit/>
                </a:bodyPr>
                <a:lstStyle/>
                <a:p>
                  <a:pPr algn="ctr"/>
                  <a:r>
                    <a:rPr lang="en-US" sz="3600" dirty="0">
                      <a:solidFill>
                        <a:srgbClr val="FF0000"/>
                      </a:solidFill>
                      <a:latin typeface="Roboto Light" panose="02000000000000000000" pitchFamily="2" charset="0"/>
                      <a:ea typeface="Roboto Light" panose="02000000000000000000" pitchFamily="2" charset="0"/>
                      <a:cs typeface="Open Sans Light" panose="020B0306030504020204" pitchFamily="34" charset="0"/>
                    </a:rPr>
                    <a:t>Stay</a:t>
                  </a:r>
                </a:p>
              </p:txBody>
            </p:sp>
          </p:grpSp>
        </p:grpSp>
      </p:grpSp>
      <p:pic>
        <p:nvPicPr>
          <p:cNvPr id="28" name="Picture 27">
            <a:extLst>
              <a:ext uri="{FF2B5EF4-FFF2-40B4-BE49-F238E27FC236}">
                <a16:creationId xmlns:a16="http://schemas.microsoft.com/office/drawing/2014/main" id="{34B6DCAD-A260-8744-A972-5E6669C3E1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428" y="11846856"/>
            <a:ext cx="756280" cy="756280"/>
          </a:xfrm>
          <a:prstGeom prst="rect">
            <a:avLst/>
          </a:prstGeom>
          <a:solidFill>
            <a:srgbClr val="292A2E"/>
          </a:solidFill>
        </p:spPr>
      </p:pic>
      <p:sp>
        <p:nvSpPr>
          <p:cNvPr id="29" name="TextBox 28">
            <a:extLst>
              <a:ext uri="{FF2B5EF4-FFF2-40B4-BE49-F238E27FC236}">
                <a16:creationId xmlns:a16="http://schemas.microsoft.com/office/drawing/2014/main" id="{526B90C9-C1F0-1F49-9C19-8B95C768D0D7}"/>
              </a:ext>
            </a:extLst>
          </p:cNvPr>
          <p:cNvSpPr txBox="1"/>
          <p:nvPr/>
        </p:nvSpPr>
        <p:spPr>
          <a:xfrm>
            <a:off x="1702708" y="11925758"/>
            <a:ext cx="2678793" cy="627416"/>
          </a:xfrm>
          <a:prstGeom prst="rect">
            <a:avLst/>
          </a:prstGeom>
          <a:solidFill>
            <a:srgbClr val="292A2E"/>
          </a:solidFill>
        </p:spPr>
        <p:txBody>
          <a:bodyPr wrap="square" rtlCol="0">
            <a:spAutoFit/>
          </a:bodyPr>
          <a:lstStyle/>
          <a:p>
            <a:r>
              <a:rPr lang="en-US" sz="3477" dirty="0"/>
              <a:t>Springboard</a:t>
            </a:r>
          </a:p>
        </p:txBody>
      </p:sp>
      <p:sp>
        <p:nvSpPr>
          <p:cNvPr id="30" name="Rectangle 29">
            <a:extLst>
              <a:ext uri="{FF2B5EF4-FFF2-40B4-BE49-F238E27FC236}">
                <a16:creationId xmlns:a16="http://schemas.microsoft.com/office/drawing/2014/main" id="{0D7647CD-3FF3-3843-8872-3EC4D7FEC11B}"/>
              </a:ext>
            </a:extLst>
          </p:cNvPr>
          <p:cNvSpPr/>
          <p:nvPr/>
        </p:nvSpPr>
        <p:spPr>
          <a:xfrm>
            <a:off x="1349374" y="1751455"/>
            <a:ext cx="7375525" cy="463075"/>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Model: SVC(</a:t>
            </a:r>
            <a:r>
              <a:rPr lang="en-US" sz="1800" dirty="0"/>
              <a:t>{'C': 10.0, 'gamma': 0.01, kernel=‘</a:t>
            </a:r>
            <a:r>
              <a:rPr lang="en-US" sz="1800" dirty="0" err="1"/>
              <a:t>rbf</a:t>
            </a:r>
            <a:r>
              <a:rPr lang="en-US" sz="1800" dirty="0"/>
              <a:t>’ </a:t>
            </a:r>
            <a:r>
              <a:rPr lang="en-US" sz="1800" dirty="0" err="1"/>
              <a:t>class_weight</a:t>
            </a:r>
            <a:r>
              <a:rPr lang="en-US" sz="1800" dirty="0"/>
              <a:t>=‘balanced})</a:t>
            </a:r>
            <a:endPar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p:txBody>
      </p:sp>
      <p:sp>
        <p:nvSpPr>
          <p:cNvPr id="4" name="TextBox 3">
            <a:extLst>
              <a:ext uri="{FF2B5EF4-FFF2-40B4-BE49-F238E27FC236}">
                <a16:creationId xmlns:a16="http://schemas.microsoft.com/office/drawing/2014/main" id="{D3637918-A095-0C48-9428-CDCE45C46147}"/>
              </a:ext>
            </a:extLst>
          </p:cNvPr>
          <p:cNvSpPr txBox="1"/>
          <p:nvPr/>
        </p:nvSpPr>
        <p:spPr>
          <a:xfrm>
            <a:off x="11445390" y="2368116"/>
            <a:ext cx="3476336" cy="627223"/>
          </a:xfrm>
          <a:prstGeom prst="rect">
            <a:avLst/>
          </a:prstGeom>
          <a:solidFill>
            <a:srgbClr val="00B050"/>
          </a:solidFill>
          <a:ln w="12700">
            <a:solidFill>
              <a:schemeClr val="bg1"/>
            </a:solidFill>
          </a:ln>
        </p:spPr>
        <p:txBody>
          <a:bodyPr wrap="none" rtlCol="0">
            <a:spAutoFit/>
          </a:bodyPr>
          <a:lstStyle/>
          <a:p>
            <a:pPr algn="ctr"/>
            <a:r>
              <a:rPr lang="en-US" dirty="0"/>
              <a:t>SCORE IMPROVED</a:t>
            </a:r>
          </a:p>
        </p:txBody>
      </p:sp>
      <p:sp>
        <p:nvSpPr>
          <p:cNvPr id="34" name="TextBox 33">
            <a:extLst>
              <a:ext uri="{FF2B5EF4-FFF2-40B4-BE49-F238E27FC236}">
                <a16:creationId xmlns:a16="http://schemas.microsoft.com/office/drawing/2014/main" id="{9962DF34-FF56-1A42-8559-41F1E7AC8E74}"/>
              </a:ext>
            </a:extLst>
          </p:cNvPr>
          <p:cNvSpPr txBox="1"/>
          <p:nvPr/>
        </p:nvSpPr>
        <p:spPr>
          <a:xfrm>
            <a:off x="15438833" y="2420356"/>
            <a:ext cx="3614003" cy="627223"/>
          </a:xfrm>
          <a:prstGeom prst="rect">
            <a:avLst/>
          </a:prstGeom>
          <a:solidFill>
            <a:srgbClr val="FF0000"/>
          </a:solidFill>
          <a:ln w="12700">
            <a:solidFill>
              <a:schemeClr val="bg1"/>
            </a:solidFill>
          </a:ln>
        </p:spPr>
        <p:txBody>
          <a:bodyPr wrap="none" rtlCol="0">
            <a:spAutoFit/>
          </a:bodyPr>
          <a:lstStyle/>
          <a:p>
            <a:pPr algn="ctr"/>
            <a:r>
              <a:rPr lang="en-US" dirty="0"/>
              <a:t>SCORE DECREASED</a:t>
            </a:r>
          </a:p>
        </p:txBody>
      </p:sp>
    </p:spTree>
    <p:extLst>
      <p:ext uri="{BB962C8B-B14F-4D97-AF65-F5344CB8AC3E}">
        <p14:creationId xmlns:p14="http://schemas.microsoft.com/office/powerpoint/2010/main" val="41598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https://github.com/Pooret/Predicting-Executive-Stock-Movements</a:t>
            </a:r>
            <a:endParaRPr lang="en-US" dirty="0"/>
          </a:p>
        </p:txBody>
      </p:sp>
      <p:sp>
        <p:nvSpPr>
          <p:cNvPr id="3" name="Slide Number Placeholder 2"/>
          <p:cNvSpPr>
            <a:spLocks noGrp="1"/>
          </p:cNvSpPr>
          <p:nvPr>
            <p:ph type="sldNum" sz="quarter" idx="12"/>
          </p:nvPr>
        </p:nvSpPr>
        <p:spPr/>
        <p:txBody>
          <a:bodyPr/>
          <a:lstStyle/>
          <a:p>
            <a:fld id="{56DCFB14-7DA6-44D4-A265-5EB7147727CA}" type="slidenum">
              <a:rPr lang="en-US" smtClean="0"/>
              <a:t>17</a:t>
            </a:fld>
            <a:endParaRPr lang="en-US"/>
          </a:p>
        </p:txBody>
      </p:sp>
      <p:sp>
        <p:nvSpPr>
          <p:cNvPr id="7" name="TextBox 6"/>
          <p:cNvSpPr txBox="1"/>
          <p:nvPr/>
        </p:nvSpPr>
        <p:spPr>
          <a:xfrm>
            <a:off x="325582" y="2695594"/>
            <a:ext cx="10750438" cy="6724854"/>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sz="4400" b="1" dirty="0">
                <a:solidFill>
                  <a:schemeClr val="tx1">
                    <a:lumMod val="65000"/>
                    <a:lumOff val="35000"/>
                  </a:schemeClr>
                </a:solidFill>
                <a:latin typeface="Roboto" panose="02000000000000000000" pitchFamily="2" charset="0"/>
                <a:ea typeface="Roboto" panose="02000000000000000000" pitchFamily="2" charset="0"/>
              </a:rPr>
              <a:t>Stock Open (Before Tweet): $49.55</a:t>
            </a:r>
          </a:p>
          <a:p>
            <a:pPr marL="571500" indent="-571500">
              <a:lnSpc>
                <a:spcPct val="150000"/>
              </a:lnSpc>
              <a:buFont typeface="Arial" panose="020B0604020202020204" pitchFamily="34" charset="0"/>
              <a:buChar char="•"/>
            </a:pPr>
            <a:r>
              <a:rPr lang="en-US" sz="4400" b="1" dirty="0">
                <a:solidFill>
                  <a:schemeClr val="tx1">
                    <a:lumMod val="65000"/>
                    <a:lumOff val="35000"/>
                  </a:schemeClr>
                </a:solidFill>
                <a:latin typeface="Roboto" panose="02000000000000000000" pitchFamily="2" charset="0"/>
                <a:ea typeface="Roboto" panose="02000000000000000000" pitchFamily="2" charset="0"/>
              </a:rPr>
              <a:t>Model Predicts </a:t>
            </a:r>
            <a:r>
              <a:rPr lang="en-US" sz="4400" b="1" dirty="0">
                <a:solidFill>
                  <a:srgbClr val="00B050"/>
                </a:solidFill>
                <a:latin typeface="Roboto" panose="02000000000000000000" pitchFamily="2" charset="0"/>
                <a:ea typeface="Roboto" panose="02000000000000000000" pitchFamily="2" charset="0"/>
              </a:rPr>
              <a:t>MOVE</a:t>
            </a:r>
            <a:r>
              <a:rPr lang="en-US" sz="4400" b="1" dirty="0">
                <a:solidFill>
                  <a:schemeClr val="tx1">
                    <a:lumMod val="65000"/>
                    <a:lumOff val="35000"/>
                  </a:schemeClr>
                </a:solidFill>
                <a:latin typeface="Roboto" panose="02000000000000000000" pitchFamily="2" charset="0"/>
                <a:ea typeface="Roboto" panose="02000000000000000000" pitchFamily="2" charset="0"/>
              </a:rPr>
              <a:t> with 64.47% Certainty</a:t>
            </a:r>
          </a:p>
          <a:p>
            <a:pPr marL="571500" indent="-571500">
              <a:lnSpc>
                <a:spcPct val="150000"/>
              </a:lnSpc>
              <a:buFont typeface="Arial" panose="020B0604020202020204" pitchFamily="34" charset="0"/>
              <a:buChar char="•"/>
            </a:pPr>
            <a:r>
              <a:rPr lang="en-US" sz="5400" b="1" dirty="0">
                <a:solidFill>
                  <a:schemeClr val="tx1">
                    <a:lumMod val="65000"/>
                    <a:lumOff val="35000"/>
                  </a:schemeClr>
                </a:solidFill>
                <a:latin typeface="Roboto" panose="02000000000000000000" pitchFamily="2" charset="0"/>
                <a:ea typeface="Roboto" panose="02000000000000000000" pitchFamily="2" charset="0"/>
              </a:rPr>
              <a:t>Stock Close (After Tweet): $40.69</a:t>
            </a:r>
          </a:p>
          <a:p>
            <a:pPr marL="571500" indent="-571500">
              <a:lnSpc>
                <a:spcPct val="150000"/>
              </a:lnSpc>
              <a:buFont typeface="Arial" panose="020B0604020202020204" pitchFamily="34" charset="0"/>
              <a:buChar char="•"/>
            </a:pPr>
            <a:r>
              <a:rPr lang="en-US" sz="5400" b="1" dirty="0">
                <a:solidFill>
                  <a:schemeClr val="tx1">
                    <a:lumMod val="65000"/>
                    <a:lumOff val="35000"/>
                  </a:schemeClr>
                </a:solidFill>
                <a:latin typeface="Roboto" panose="02000000000000000000" pitchFamily="2" charset="0"/>
                <a:ea typeface="Roboto" panose="02000000000000000000" pitchFamily="2" charset="0"/>
              </a:rPr>
              <a:t>Return -17%</a:t>
            </a:r>
          </a:p>
        </p:txBody>
      </p:sp>
      <p:cxnSp>
        <p:nvCxnSpPr>
          <p:cNvPr id="9" name="Straight Connector 8"/>
          <p:cNvCxnSpPr>
            <a:cxnSpLocks/>
          </p:cNvCxnSpPr>
          <p:nvPr/>
        </p:nvCxnSpPr>
        <p:spPr>
          <a:xfrm>
            <a:off x="1098165" y="2695594"/>
            <a:ext cx="8319269"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946429" y="9650911"/>
            <a:ext cx="9424232" cy="1305165"/>
          </a:xfrm>
          <a:prstGeom prst="rect">
            <a:avLst/>
          </a:prstGeom>
        </p:spPr>
        <p:txBody>
          <a:bodyPr wrap="square">
            <a:spAutoFit/>
          </a:bodyPr>
          <a:lstStyle/>
          <a:p>
            <a:pPr>
              <a:lnSpc>
                <a:spcPct val="150000"/>
              </a:lnSpc>
            </a:pPr>
            <a:r>
              <a:rPr lang="en-US" sz="2800" i="1"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”Virgin Galactic falls 17% after it gets set to sell $500 million in stock following Branson’s successful flight."</a:t>
            </a:r>
          </a:p>
        </p:txBody>
      </p:sp>
      <p:pic>
        <p:nvPicPr>
          <p:cNvPr id="17" name="Picture 16">
            <a:extLst>
              <a:ext uri="{FF2B5EF4-FFF2-40B4-BE49-F238E27FC236}">
                <a16:creationId xmlns:a16="http://schemas.microsoft.com/office/drawing/2014/main" id="{5AE0E122-35FC-8448-9729-ACF5D052C072}"/>
              </a:ext>
            </a:extLst>
          </p:cNvPr>
          <p:cNvPicPr>
            <a:picLocks noChangeAspect="1"/>
          </p:cNvPicPr>
          <p:nvPr/>
        </p:nvPicPr>
        <p:blipFill>
          <a:blip r:embed="rId2"/>
          <a:stretch>
            <a:fillRect/>
          </a:stretch>
        </p:blipFill>
        <p:spPr>
          <a:xfrm>
            <a:off x="11323887" y="0"/>
            <a:ext cx="11481256" cy="12801600"/>
          </a:xfrm>
          <a:prstGeom prst="rect">
            <a:avLst/>
          </a:prstGeom>
        </p:spPr>
      </p:pic>
      <p:sp>
        <p:nvSpPr>
          <p:cNvPr id="40" name="TextBox 39">
            <a:extLst>
              <a:ext uri="{FF2B5EF4-FFF2-40B4-BE49-F238E27FC236}">
                <a16:creationId xmlns:a16="http://schemas.microsoft.com/office/drawing/2014/main" id="{FEBC3473-9AF2-4E4D-B90A-16C4732B38C6}"/>
              </a:ext>
            </a:extLst>
          </p:cNvPr>
          <p:cNvSpPr txBox="1"/>
          <p:nvPr/>
        </p:nvSpPr>
        <p:spPr>
          <a:xfrm>
            <a:off x="-239913" y="123174"/>
            <a:ext cx="11389126" cy="2229585"/>
          </a:xfrm>
          <a:prstGeom prst="rect">
            <a:avLst/>
          </a:prstGeom>
          <a:noFill/>
        </p:spPr>
        <p:txBody>
          <a:bodyPr wrap="square" rtlCol="0">
            <a:spAutoFit/>
          </a:bodyPr>
          <a:lstStyle/>
          <a:p>
            <a:pPr algn="r">
              <a:lnSpc>
                <a:spcPct val="150000"/>
              </a:lnSpc>
            </a:pPr>
            <a:r>
              <a:rPr lang="en-US" sz="4000" b="1" dirty="0">
                <a:solidFill>
                  <a:schemeClr val="tx1">
                    <a:lumMod val="65000"/>
                    <a:lumOff val="35000"/>
                  </a:schemeClr>
                </a:solidFill>
                <a:latin typeface="Roboto" panose="02000000000000000000" pitchFamily="2" charset="0"/>
                <a:ea typeface="Roboto" panose="02000000000000000000" pitchFamily="2" charset="0"/>
              </a:rPr>
              <a:t>@</a:t>
            </a:r>
            <a:r>
              <a:rPr lang="en-US" sz="4000" b="1" dirty="0" err="1">
                <a:solidFill>
                  <a:schemeClr val="tx1">
                    <a:lumMod val="65000"/>
                    <a:lumOff val="35000"/>
                  </a:schemeClr>
                </a:solidFill>
                <a:latin typeface="Roboto" panose="02000000000000000000" pitchFamily="2" charset="0"/>
                <a:ea typeface="Roboto" panose="02000000000000000000" pitchFamily="2" charset="0"/>
              </a:rPr>
              <a:t>richardbranson</a:t>
            </a:r>
            <a:r>
              <a:rPr lang="en-US" sz="4000" b="1" dirty="0">
                <a:solidFill>
                  <a:schemeClr val="tx1">
                    <a:lumMod val="65000"/>
                    <a:lumOff val="35000"/>
                  </a:schemeClr>
                </a:solidFill>
                <a:latin typeface="Roboto" panose="02000000000000000000" pitchFamily="2" charset="0"/>
                <a:ea typeface="Roboto" panose="02000000000000000000" pitchFamily="2" charset="0"/>
              </a:rPr>
              <a:t> Posts Before Market Close </a:t>
            </a:r>
          </a:p>
          <a:p>
            <a:pPr algn="r">
              <a:lnSpc>
                <a:spcPct val="150000"/>
              </a:lnSpc>
            </a:pPr>
            <a:r>
              <a:rPr lang="en-US" sz="6000" b="1" dirty="0">
                <a:solidFill>
                  <a:schemeClr val="accent1"/>
                </a:solidFill>
                <a:latin typeface="Roboto" panose="02000000000000000000" pitchFamily="2" charset="0"/>
                <a:ea typeface="Roboto" panose="02000000000000000000" pitchFamily="2" charset="0"/>
              </a:rPr>
              <a:t>July 12</a:t>
            </a:r>
            <a:r>
              <a:rPr lang="en-US" sz="6000" b="1" baseline="30000" dirty="0">
                <a:solidFill>
                  <a:schemeClr val="accent1"/>
                </a:solidFill>
                <a:latin typeface="Roboto" panose="02000000000000000000" pitchFamily="2" charset="0"/>
                <a:ea typeface="Roboto" panose="02000000000000000000" pitchFamily="2" charset="0"/>
              </a:rPr>
              <a:t>th</a:t>
            </a:r>
            <a:r>
              <a:rPr lang="en-US" sz="6000" b="1" dirty="0">
                <a:solidFill>
                  <a:schemeClr val="accent1"/>
                </a:solidFill>
                <a:latin typeface="Roboto" panose="02000000000000000000" pitchFamily="2" charset="0"/>
                <a:ea typeface="Roboto" panose="02000000000000000000" pitchFamily="2" charset="0"/>
              </a:rPr>
              <a:t>, 2021</a:t>
            </a:r>
          </a:p>
        </p:txBody>
      </p:sp>
      <p:pic>
        <p:nvPicPr>
          <p:cNvPr id="43" name="Picture 42">
            <a:extLst>
              <a:ext uri="{FF2B5EF4-FFF2-40B4-BE49-F238E27FC236}">
                <a16:creationId xmlns:a16="http://schemas.microsoft.com/office/drawing/2014/main" id="{CEF0732F-430B-5045-BD28-8001A4F5F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428" y="11846856"/>
            <a:ext cx="756280" cy="756280"/>
          </a:xfrm>
          <a:prstGeom prst="rect">
            <a:avLst/>
          </a:prstGeom>
          <a:solidFill>
            <a:srgbClr val="292A2E"/>
          </a:solidFill>
        </p:spPr>
      </p:pic>
      <p:sp>
        <p:nvSpPr>
          <p:cNvPr id="44" name="TextBox 43">
            <a:extLst>
              <a:ext uri="{FF2B5EF4-FFF2-40B4-BE49-F238E27FC236}">
                <a16:creationId xmlns:a16="http://schemas.microsoft.com/office/drawing/2014/main" id="{4A382A58-25E1-C54B-AE5C-FEE603B7F3B3}"/>
              </a:ext>
            </a:extLst>
          </p:cNvPr>
          <p:cNvSpPr txBox="1"/>
          <p:nvPr/>
        </p:nvSpPr>
        <p:spPr>
          <a:xfrm>
            <a:off x="1702708" y="11925758"/>
            <a:ext cx="2678793" cy="627416"/>
          </a:xfrm>
          <a:prstGeom prst="rect">
            <a:avLst/>
          </a:prstGeom>
          <a:solidFill>
            <a:srgbClr val="292A2E"/>
          </a:solidFill>
        </p:spPr>
        <p:txBody>
          <a:bodyPr wrap="square" rtlCol="0">
            <a:spAutoFit/>
          </a:bodyPr>
          <a:lstStyle/>
          <a:p>
            <a:r>
              <a:rPr lang="en-US" sz="3477" dirty="0"/>
              <a:t>Springboard</a:t>
            </a:r>
          </a:p>
        </p:txBody>
      </p:sp>
    </p:spTree>
    <p:extLst>
      <p:ext uri="{BB962C8B-B14F-4D97-AF65-F5344CB8AC3E}">
        <p14:creationId xmlns:p14="http://schemas.microsoft.com/office/powerpoint/2010/main" val="2740172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0AA93337-3232-274F-80DA-6DD22A50FD0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357" r="5357"/>
          <a:stretch>
            <a:fillRect/>
          </a:stretch>
        </p:blipFill>
        <p:spPr>
          <a:xfrm>
            <a:off x="2007493" y="450668"/>
            <a:ext cx="10450286" cy="11704321"/>
          </a:xfrm>
          <a:solidFill>
            <a:schemeClr val="bg2">
              <a:lumMod val="90000"/>
              <a:lumOff val="10000"/>
            </a:schemeClr>
          </a:solidFill>
          <a:effectLst>
            <a:softEdge rad="508000"/>
          </a:effectLst>
        </p:spPr>
      </p:pic>
      <p:sp>
        <p:nvSpPr>
          <p:cNvPr id="2" name="Footer Placeholder 1"/>
          <p:cNvSpPr>
            <a:spLocks noGrp="1"/>
          </p:cNvSpPr>
          <p:nvPr>
            <p:ph type="ftr" sz="quarter" idx="11"/>
          </p:nvPr>
        </p:nvSpPr>
        <p:spPr/>
        <p:txBody>
          <a:bodyPr/>
          <a:lstStyle/>
          <a:p>
            <a:r>
              <a:rPr lang="en-US" dirty="0"/>
              <a:t>https://</a:t>
            </a:r>
            <a:r>
              <a:rPr lang="en-US" dirty="0" err="1"/>
              <a:t>github.com</a:t>
            </a:r>
            <a:r>
              <a:rPr lang="en-US" dirty="0"/>
              <a:t>/</a:t>
            </a:r>
            <a:r>
              <a:rPr lang="en-US" dirty="0" err="1"/>
              <a:t>Pooret</a:t>
            </a:r>
            <a:r>
              <a:rPr lang="en-US" dirty="0"/>
              <a: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18</a:t>
            </a:fld>
            <a:endParaRPr lang="en-US"/>
          </a:p>
        </p:txBody>
      </p:sp>
      <p:sp>
        <p:nvSpPr>
          <p:cNvPr id="7" name="Rectangle 6"/>
          <p:cNvSpPr/>
          <p:nvPr/>
        </p:nvSpPr>
        <p:spPr>
          <a:xfrm>
            <a:off x="12976842" y="1938630"/>
            <a:ext cx="9425957" cy="7294305"/>
          </a:xfrm>
          <a:prstGeom prst="rect">
            <a:avLst/>
          </a:prstGeom>
        </p:spPr>
        <p:txBody>
          <a:bodyPr wrap="square">
            <a:spAutoFit/>
          </a:bodyPr>
          <a:lstStyle/>
          <a:p>
            <a:pPr marL="571500" indent="-571500">
              <a:buFont typeface="Arial" panose="020B0604020202020204" pitchFamily="34" charset="0"/>
              <a:buChar char="•"/>
            </a:pPr>
            <a:r>
              <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A Company’s Stock Movements Can Be Reasonably Predicted Using Their Executive’s Tweets</a:t>
            </a:r>
          </a:p>
          <a:p>
            <a:pPr marL="571500" indent="-571500">
              <a:buFont typeface="Arial" panose="020B0604020202020204" pitchFamily="34" charset="0"/>
              <a:buChar char="•"/>
            </a:pPr>
            <a:endPar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a:p>
            <a:pPr marL="571500" indent="-571500">
              <a:buFont typeface="Arial" panose="020B0604020202020204" pitchFamily="34" charset="0"/>
              <a:buChar char="•"/>
            </a:pPr>
            <a:r>
              <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The Predictive Power is Heavily Reliant on the Individual Tweeting</a:t>
            </a:r>
          </a:p>
          <a:p>
            <a:pPr marL="571500" indent="-571500">
              <a:buFont typeface="Arial" panose="020B0604020202020204" pitchFamily="34" charset="0"/>
              <a:buChar char="•"/>
            </a:pPr>
            <a:endPar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a:p>
            <a:pPr marL="571500" indent="-571500">
              <a:buFont typeface="Arial" panose="020B0604020202020204" pitchFamily="34" charset="0"/>
              <a:buChar char="•"/>
            </a:pPr>
            <a:r>
              <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Can be used as a Tool for Investors to Forecast Stock Movement and Aid in Due Diligence for Investment Strategies</a:t>
            </a:r>
          </a:p>
          <a:p>
            <a:pPr marL="571500" indent="-571500">
              <a:buFont typeface="Arial" panose="020B0604020202020204" pitchFamily="34" charset="0"/>
              <a:buChar char="•"/>
            </a:pPr>
            <a:endPar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a:p>
            <a:pPr marL="571500" indent="-571500">
              <a:buFont typeface="Arial" panose="020B0604020202020204" pitchFamily="34" charset="0"/>
              <a:buChar char="•"/>
            </a:pPr>
            <a:endPar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a:p>
            <a:pPr marL="571500" indent="-571500">
              <a:buFont typeface="Arial" panose="020B0604020202020204" pitchFamily="34" charset="0"/>
              <a:buChar char="•"/>
            </a:pPr>
            <a:endPar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p:txBody>
      </p:sp>
      <p:grpSp>
        <p:nvGrpSpPr>
          <p:cNvPr id="13" name="Group 12">
            <a:extLst>
              <a:ext uri="{FF2B5EF4-FFF2-40B4-BE49-F238E27FC236}">
                <a16:creationId xmlns:a16="http://schemas.microsoft.com/office/drawing/2014/main" id="{27274F6C-298B-CF4A-A9E0-2DECA8F3C017}"/>
              </a:ext>
            </a:extLst>
          </p:cNvPr>
          <p:cNvGrpSpPr/>
          <p:nvPr/>
        </p:nvGrpSpPr>
        <p:grpSpPr>
          <a:xfrm>
            <a:off x="946428" y="11846856"/>
            <a:ext cx="3435073" cy="756280"/>
            <a:chOff x="938320" y="11826219"/>
            <a:chExt cx="3435073" cy="756280"/>
          </a:xfrm>
        </p:grpSpPr>
        <p:pic>
          <p:nvPicPr>
            <p:cNvPr id="14" name="Picture 13">
              <a:extLst>
                <a:ext uri="{FF2B5EF4-FFF2-40B4-BE49-F238E27FC236}">
                  <a16:creationId xmlns:a16="http://schemas.microsoft.com/office/drawing/2014/main" id="{1B0CAA68-ACF3-FD4D-8632-7FF20DC76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320" y="11826219"/>
              <a:ext cx="756280" cy="756280"/>
            </a:xfrm>
            <a:prstGeom prst="rect">
              <a:avLst/>
            </a:prstGeom>
            <a:solidFill>
              <a:srgbClr val="292A2E"/>
            </a:solidFill>
          </p:spPr>
        </p:pic>
        <p:sp>
          <p:nvSpPr>
            <p:cNvPr id="16" name="TextBox 15">
              <a:extLst>
                <a:ext uri="{FF2B5EF4-FFF2-40B4-BE49-F238E27FC236}">
                  <a16:creationId xmlns:a16="http://schemas.microsoft.com/office/drawing/2014/main" id="{6BDD2B66-A462-6144-9DC8-F50B2BC80C9D}"/>
                </a:ext>
              </a:extLst>
            </p:cNvPr>
            <p:cNvSpPr txBox="1"/>
            <p:nvPr/>
          </p:nvSpPr>
          <p:spPr>
            <a:xfrm>
              <a:off x="1694600" y="11905121"/>
              <a:ext cx="2678793" cy="627416"/>
            </a:xfrm>
            <a:prstGeom prst="rect">
              <a:avLst/>
            </a:prstGeom>
            <a:solidFill>
              <a:srgbClr val="292A2E"/>
            </a:solidFill>
          </p:spPr>
          <p:txBody>
            <a:bodyPr wrap="square" rtlCol="0">
              <a:spAutoFit/>
            </a:bodyPr>
            <a:lstStyle/>
            <a:p>
              <a:r>
                <a:rPr lang="en-US" sz="3477" dirty="0"/>
                <a:t>Springboard</a:t>
              </a:r>
            </a:p>
          </p:txBody>
        </p:sp>
      </p:grpSp>
      <p:sp>
        <p:nvSpPr>
          <p:cNvPr id="12" name="TextBox 11">
            <a:extLst>
              <a:ext uri="{FF2B5EF4-FFF2-40B4-BE49-F238E27FC236}">
                <a16:creationId xmlns:a16="http://schemas.microsoft.com/office/drawing/2014/main" id="{14F609B0-E78F-5649-B79A-87B86E3521E7}"/>
              </a:ext>
            </a:extLst>
          </p:cNvPr>
          <p:cNvSpPr txBox="1"/>
          <p:nvPr/>
        </p:nvSpPr>
        <p:spPr>
          <a:xfrm>
            <a:off x="12976843" y="372072"/>
            <a:ext cx="11389126" cy="1306255"/>
          </a:xfrm>
          <a:prstGeom prst="rect">
            <a:avLst/>
          </a:prstGeom>
          <a:noFill/>
        </p:spPr>
        <p:txBody>
          <a:bodyPr wrap="square" rtlCol="0">
            <a:spAutoFit/>
          </a:bodyPr>
          <a:lstStyle/>
          <a:p>
            <a:pPr>
              <a:lnSpc>
                <a:spcPct val="150000"/>
              </a:lnSpc>
            </a:pPr>
            <a:r>
              <a:rPr lang="en-US" sz="6000" b="1" dirty="0">
                <a:solidFill>
                  <a:schemeClr val="accent1"/>
                </a:solidFill>
                <a:latin typeface="Roboto" panose="02000000000000000000" pitchFamily="2" charset="0"/>
                <a:ea typeface="Roboto" panose="02000000000000000000" pitchFamily="2" charset="0"/>
              </a:rPr>
              <a:t>Conclusions</a:t>
            </a:r>
          </a:p>
        </p:txBody>
      </p:sp>
    </p:spTree>
    <p:extLst>
      <p:ext uri="{BB962C8B-B14F-4D97-AF65-F5344CB8AC3E}">
        <p14:creationId xmlns:p14="http://schemas.microsoft.com/office/powerpoint/2010/main" val="688874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0AA93337-3232-274F-80DA-6DD22A50FD0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5357" r="5357"/>
          <a:stretch>
            <a:fillRect/>
          </a:stretch>
        </p:blipFill>
        <p:spPr>
          <a:xfrm>
            <a:off x="2007493" y="450668"/>
            <a:ext cx="10450286" cy="11704321"/>
          </a:xfrm>
          <a:solidFill>
            <a:schemeClr val="bg2">
              <a:lumMod val="90000"/>
              <a:lumOff val="10000"/>
            </a:schemeClr>
          </a:solidFill>
          <a:effectLst>
            <a:softEdge rad="508000"/>
          </a:effectLst>
        </p:spPr>
      </p:pic>
      <p:sp>
        <p:nvSpPr>
          <p:cNvPr id="2" name="Footer Placeholder 1"/>
          <p:cNvSpPr>
            <a:spLocks noGrp="1"/>
          </p:cNvSpPr>
          <p:nvPr>
            <p:ph type="ftr" sz="quarter" idx="11"/>
          </p:nvPr>
        </p:nvSpPr>
        <p:spPr/>
        <p:txBody>
          <a:bodyPr/>
          <a:lstStyle/>
          <a:p>
            <a:r>
              <a:rPr lang="en-US" dirty="0"/>
              <a:t>https://</a:t>
            </a:r>
            <a:r>
              <a:rPr lang="en-US" dirty="0" err="1"/>
              <a:t>github.com</a:t>
            </a:r>
            <a:r>
              <a:rPr lang="en-US" dirty="0"/>
              <a:t>/</a:t>
            </a:r>
            <a:r>
              <a:rPr lang="en-US" dirty="0" err="1"/>
              <a:t>Pooret</a:t>
            </a:r>
            <a:r>
              <a:rPr lang="en-US" dirty="0"/>
              <a: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19</a:t>
            </a:fld>
            <a:endParaRPr lang="en-US"/>
          </a:p>
        </p:txBody>
      </p:sp>
      <p:sp>
        <p:nvSpPr>
          <p:cNvPr id="7" name="Rectangle 6"/>
          <p:cNvSpPr/>
          <p:nvPr/>
        </p:nvSpPr>
        <p:spPr>
          <a:xfrm>
            <a:off x="12976842" y="1938630"/>
            <a:ext cx="9425957" cy="5078313"/>
          </a:xfrm>
          <a:prstGeom prst="rect">
            <a:avLst/>
          </a:prstGeom>
        </p:spPr>
        <p:txBody>
          <a:bodyPr wrap="square">
            <a:spAutoFit/>
          </a:bodyPr>
          <a:lstStyle/>
          <a:p>
            <a:pPr marL="571500" indent="-571500">
              <a:buFont typeface="Arial" panose="020B0604020202020204" pitchFamily="34" charset="0"/>
              <a:buChar char="•"/>
            </a:pPr>
            <a:r>
              <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Predict Positive and Negative Stock Movements</a:t>
            </a:r>
          </a:p>
          <a:p>
            <a:pPr marL="571500" indent="-571500">
              <a:buFont typeface="Arial" panose="020B0604020202020204" pitchFamily="34" charset="0"/>
              <a:buChar char="•"/>
            </a:pPr>
            <a:endPar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a:p>
            <a:pPr marL="571500" indent="-571500">
              <a:buFont typeface="Arial" panose="020B0604020202020204" pitchFamily="34" charset="0"/>
              <a:buChar char="•"/>
            </a:pPr>
            <a:r>
              <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Use Word Embedding to Better Capture Text Information</a:t>
            </a:r>
          </a:p>
          <a:p>
            <a:pPr marL="571500" indent="-571500">
              <a:buFont typeface="Arial" panose="020B0604020202020204" pitchFamily="34" charset="0"/>
              <a:buChar char="•"/>
            </a:pPr>
            <a:endPar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a:p>
            <a:pPr marL="571500" indent="-571500">
              <a:buFont typeface="Arial" panose="020B0604020202020204" pitchFamily="34" charset="0"/>
              <a:buChar char="•"/>
            </a:pPr>
            <a:r>
              <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Scale the Model to Capture More Twitter Data and Do Real-Time Analysis</a:t>
            </a:r>
          </a:p>
          <a:p>
            <a:pPr marL="571500" indent="-571500">
              <a:buFont typeface="Arial" panose="020B0604020202020204" pitchFamily="34" charset="0"/>
              <a:buChar char="•"/>
            </a:pPr>
            <a:endPar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p:txBody>
      </p:sp>
      <p:grpSp>
        <p:nvGrpSpPr>
          <p:cNvPr id="13" name="Group 12">
            <a:extLst>
              <a:ext uri="{FF2B5EF4-FFF2-40B4-BE49-F238E27FC236}">
                <a16:creationId xmlns:a16="http://schemas.microsoft.com/office/drawing/2014/main" id="{27274F6C-298B-CF4A-A9E0-2DECA8F3C017}"/>
              </a:ext>
            </a:extLst>
          </p:cNvPr>
          <p:cNvGrpSpPr/>
          <p:nvPr/>
        </p:nvGrpSpPr>
        <p:grpSpPr>
          <a:xfrm>
            <a:off x="946428" y="11846856"/>
            <a:ext cx="3435073" cy="756280"/>
            <a:chOff x="938320" y="11826219"/>
            <a:chExt cx="3435073" cy="756280"/>
          </a:xfrm>
        </p:grpSpPr>
        <p:pic>
          <p:nvPicPr>
            <p:cNvPr id="14" name="Picture 13">
              <a:extLst>
                <a:ext uri="{FF2B5EF4-FFF2-40B4-BE49-F238E27FC236}">
                  <a16:creationId xmlns:a16="http://schemas.microsoft.com/office/drawing/2014/main" id="{1B0CAA68-ACF3-FD4D-8632-7FF20DC766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320" y="11826219"/>
              <a:ext cx="756280" cy="756280"/>
            </a:xfrm>
            <a:prstGeom prst="rect">
              <a:avLst/>
            </a:prstGeom>
            <a:solidFill>
              <a:srgbClr val="292A2E"/>
            </a:solidFill>
          </p:spPr>
        </p:pic>
        <p:sp>
          <p:nvSpPr>
            <p:cNvPr id="16" name="TextBox 15">
              <a:extLst>
                <a:ext uri="{FF2B5EF4-FFF2-40B4-BE49-F238E27FC236}">
                  <a16:creationId xmlns:a16="http://schemas.microsoft.com/office/drawing/2014/main" id="{6BDD2B66-A462-6144-9DC8-F50B2BC80C9D}"/>
                </a:ext>
              </a:extLst>
            </p:cNvPr>
            <p:cNvSpPr txBox="1"/>
            <p:nvPr/>
          </p:nvSpPr>
          <p:spPr>
            <a:xfrm>
              <a:off x="1694600" y="11905121"/>
              <a:ext cx="2678793" cy="627416"/>
            </a:xfrm>
            <a:prstGeom prst="rect">
              <a:avLst/>
            </a:prstGeom>
            <a:solidFill>
              <a:srgbClr val="292A2E"/>
            </a:solidFill>
          </p:spPr>
          <p:txBody>
            <a:bodyPr wrap="square" rtlCol="0">
              <a:spAutoFit/>
            </a:bodyPr>
            <a:lstStyle/>
            <a:p>
              <a:r>
                <a:rPr lang="en-US" sz="3477" dirty="0"/>
                <a:t>Springboard</a:t>
              </a:r>
            </a:p>
          </p:txBody>
        </p:sp>
      </p:grpSp>
      <p:sp>
        <p:nvSpPr>
          <p:cNvPr id="12" name="TextBox 11">
            <a:extLst>
              <a:ext uri="{FF2B5EF4-FFF2-40B4-BE49-F238E27FC236}">
                <a16:creationId xmlns:a16="http://schemas.microsoft.com/office/drawing/2014/main" id="{14F609B0-E78F-5649-B79A-87B86E3521E7}"/>
              </a:ext>
            </a:extLst>
          </p:cNvPr>
          <p:cNvSpPr txBox="1"/>
          <p:nvPr/>
        </p:nvSpPr>
        <p:spPr>
          <a:xfrm>
            <a:off x="12976843" y="372072"/>
            <a:ext cx="11389126" cy="1306255"/>
          </a:xfrm>
          <a:prstGeom prst="rect">
            <a:avLst/>
          </a:prstGeom>
          <a:noFill/>
        </p:spPr>
        <p:txBody>
          <a:bodyPr wrap="square" rtlCol="0">
            <a:spAutoFit/>
          </a:bodyPr>
          <a:lstStyle/>
          <a:p>
            <a:pPr>
              <a:lnSpc>
                <a:spcPct val="150000"/>
              </a:lnSpc>
            </a:pPr>
            <a:r>
              <a:rPr lang="en-US" sz="6000" b="1" dirty="0">
                <a:solidFill>
                  <a:schemeClr val="accent1"/>
                </a:solidFill>
                <a:latin typeface="Roboto" panose="02000000000000000000" pitchFamily="2" charset="0"/>
                <a:ea typeface="Roboto" panose="02000000000000000000" pitchFamily="2" charset="0"/>
              </a:rPr>
              <a:t>Future Work</a:t>
            </a:r>
          </a:p>
        </p:txBody>
      </p:sp>
    </p:spTree>
    <p:extLst>
      <p:ext uri="{BB962C8B-B14F-4D97-AF65-F5344CB8AC3E}">
        <p14:creationId xmlns:p14="http://schemas.microsoft.com/office/powerpoint/2010/main" val="1426306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https://github.com/Pooret/Predicting-Executive-Stock-Movements</a:t>
            </a:r>
            <a:endParaRPr lang="en-US" dirty="0"/>
          </a:p>
        </p:txBody>
      </p:sp>
      <p:sp>
        <p:nvSpPr>
          <p:cNvPr id="3" name="Slide Number Placeholder 2"/>
          <p:cNvSpPr>
            <a:spLocks noGrp="1"/>
          </p:cNvSpPr>
          <p:nvPr>
            <p:ph type="sldNum" sz="quarter" idx="12"/>
          </p:nvPr>
        </p:nvSpPr>
        <p:spPr/>
        <p:txBody>
          <a:bodyPr/>
          <a:lstStyle/>
          <a:p>
            <a:fld id="{56DCFB14-7DA6-44D4-A265-5EB7147727CA}" type="slidenum">
              <a:rPr lang="en-US" smtClean="0"/>
              <a:t>2</a:t>
            </a:fld>
            <a:endParaRPr lang="en-US" dirty="0"/>
          </a:p>
        </p:txBody>
      </p:sp>
      <p:sp>
        <p:nvSpPr>
          <p:cNvPr id="6" name="Rectangle 5"/>
          <p:cNvSpPr/>
          <p:nvPr/>
        </p:nvSpPr>
        <p:spPr>
          <a:xfrm>
            <a:off x="14083531" y="6610108"/>
            <a:ext cx="7404870" cy="2539606"/>
          </a:xfrm>
          <a:prstGeom prst="rect">
            <a:avLst/>
          </a:prstGeom>
        </p:spPr>
        <p:txBody>
          <a:bodyPr wrap="square">
            <a:spAutoFit/>
          </a:bodyPr>
          <a:lstStyle/>
          <a:p>
            <a:pPr>
              <a:lnSpc>
                <a:spcPct val="150000"/>
              </a:lnSpc>
            </a:pPr>
            <a:r>
              <a:rPr lang="en-US" sz="1800" i="1" dirty="0">
                <a:latin typeface="OpenSans" panose="020B0606030504020204" pitchFamily="34" charset="0"/>
              </a:rPr>
              <a:t>Taking a bird's eye view of the entire situation, one cannot help but speculate that Tesla's C.E.O himself has pushed his company's share price down, after posting a flurry of tweets that shared controversial views on the current lockdowns in place inside the United States</a:t>
            </a:r>
            <a:r>
              <a:rPr lang="en-US" sz="1800" dirty="0">
                <a:latin typeface="OpenSans" panose="020B0606030504020204" pitchFamily="34" charset="0"/>
              </a:rPr>
              <a:t>. </a:t>
            </a:r>
          </a:p>
          <a:p>
            <a:pPr>
              <a:lnSpc>
                <a:spcPct val="150000"/>
              </a:lnSpc>
            </a:pPr>
            <a:r>
              <a:rPr lang="en-US" sz="1800" dirty="0">
                <a:latin typeface="OpenSans" panose="020B0606030504020204" pitchFamily="34" charset="0"/>
              </a:rPr>
              <a:t>		– </a:t>
            </a:r>
            <a:r>
              <a:rPr lang="en-US" sz="1800" dirty="0">
                <a:latin typeface="OpenSans" panose="020B0606030504020204" pitchFamily="34" charset="0"/>
                <a:hlinkClick r:id="rId3"/>
              </a:rPr>
              <a:t>Ramish Zafar for WCCFtech</a:t>
            </a:r>
            <a:endParaRPr lang="en-US" sz="1800" dirty="0">
              <a:latin typeface="Roboto Light" panose="02000000000000000000" pitchFamily="2" charset="0"/>
              <a:ea typeface="Roboto Light" panose="02000000000000000000" pitchFamily="2" charset="0"/>
              <a:cs typeface="Open Sans Light" panose="020B0306030504020204" pitchFamily="34" charset="0"/>
            </a:endParaRPr>
          </a:p>
        </p:txBody>
      </p:sp>
      <p:sp>
        <p:nvSpPr>
          <p:cNvPr id="7" name="TextBox 6"/>
          <p:cNvSpPr txBox="1"/>
          <p:nvPr/>
        </p:nvSpPr>
        <p:spPr>
          <a:xfrm>
            <a:off x="4874118" y="902717"/>
            <a:ext cx="7404870" cy="982513"/>
          </a:xfrm>
          <a:prstGeom prst="rect">
            <a:avLst/>
          </a:prstGeom>
          <a:noFill/>
        </p:spPr>
        <p:txBody>
          <a:bodyPr wrap="squar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too high </a:t>
            </a:r>
            <a:r>
              <a:rPr lang="en-US" sz="4400" b="1" dirty="0" err="1">
                <a:solidFill>
                  <a:schemeClr val="tx1">
                    <a:lumMod val="65000"/>
                    <a:lumOff val="35000"/>
                  </a:schemeClr>
                </a:solidFill>
                <a:latin typeface="Roboto" panose="02000000000000000000" pitchFamily="2" charset="0"/>
                <a:ea typeface="Roboto" panose="02000000000000000000" pitchFamily="2" charset="0"/>
              </a:rPr>
              <a:t>imo</a:t>
            </a:r>
            <a:r>
              <a:rPr lang="en-US" sz="4400" b="1" dirty="0">
                <a:solidFill>
                  <a:schemeClr val="tx1">
                    <a:lumMod val="65000"/>
                    <a:lumOff val="35000"/>
                  </a:schemeClr>
                </a:solidFill>
                <a:latin typeface="Roboto" panose="02000000000000000000" pitchFamily="2" charset="0"/>
                <a:ea typeface="Roboto" panose="02000000000000000000" pitchFamily="2" charset="0"/>
              </a:rPr>
              <a:t>…</a:t>
            </a:r>
          </a:p>
        </p:txBody>
      </p:sp>
      <p:sp>
        <p:nvSpPr>
          <p:cNvPr id="8" name="Rectangle 7"/>
          <p:cNvSpPr/>
          <p:nvPr/>
        </p:nvSpPr>
        <p:spPr>
          <a:xfrm>
            <a:off x="14083531" y="2353837"/>
            <a:ext cx="7404870" cy="2767745"/>
          </a:xfrm>
          <a:prstGeom prst="rect">
            <a:avLst/>
          </a:prstGeom>
        </p:spPr>
        <p:txBody>
          <a:bodyPr wrap="square">
            <a:spAutoFit/>
          </a:bodyPr>
          <a:lstStyle/>
          <a:p>
            <a:r>
              <a:rPr lang="en-US" sz="3477" dirty="0"/>
              <a:t>Shares of Tesla dropped as much as 12% Friday before closing down 10.3% after CEO Elon Musk tweeted that the company’s shares are priced “too high.”</a:t>
            </a:r>
          </a:p>
          <a:p>
            <a:r>
              <a:rPr lang="en-US" sz="3477" dirty="0"/>
              <a:t> 			- CNBC</a:t>
            </a:r>
          </a:p>
        </p:txBody>
      </p:sp>
      <p:cxnSp>
        <p:nvCxnSpPr>
          <p:cNvPr id="9" name="Straight Connector 8"/>
          <p:cNvCxnSpPr/>
          <p:nvPr/>
        </p:nvCxnSpPr>
        <p:spPr>
          <a:xfrm>
            <a:off x="14200264" y="6400800"/>
            <a:ext cx="914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4381500" y="5067300"/>
            <a:ext cx="2667000" cy="2667000"/>
            <a:chOff x="10096500" y="5067300"/>
            <a:chExt cx="2667000" cy="2667000"/>
          </a:xfrm>
          <a:solidFill>
            <a:schemeClr val="tx2"/>
          </a:solidFill>
        </p:grpSpPr>
        <p:sp>
          <p:nvSpPr>
            <p:cNvPr id="12" name="Freeform 6"/>
            <p:cNvSpPr>
              <a:spLocks noEditPoints="1"/>
            </p:cNvSpPr>
            <p:nvPr/>
          </p:nvSpPr>
          <p:spPr bwMode="auto">
            <a:xfrm>
              <a:off x="10652125" y="5567363"/>
              <a:ext cx="517525" cy="639763"/>
            </a:xfrm>
            <a:custGeom>
              <a:avLst/>
              <a:gdLst>
                <a:gd name="T0" fmla="*/ 135 w 651"/>
                <a:gd name="T1" fmla="*/ 685 h 807"/>
                <a:gd name="T2" fmla="*/ 376 w 651"/>
                <a:gd name="T3" fmla="*/ 684 h 807"/>
                <a:gd name="T4" fmla="*/ 433 w 651"/>
                <a:gd name="T5" fmla="*/ 672 h 807"/>
                <a:gd name="T6" fmla="*/ 476 w 651"/>
                <a:gd name="T7" fmla="*/ 648 h 807"/>
                <a:gd name="T8" fmla="*/ 502 w 651"/>
                <a:gd name="T9" fmla="*/ 613 h 807"/>
                <a:gd name="T10" fmla="*/ 512 w 651"/>
                <a:gd name="T11" fmla="*/ 568 h 807"/>
                <a:gd name="T12" fmla="*/ 502 w 651"/>
                <a:gd name="T13" fmla="*/ 525 h 807"/>
                <a:gd name="T14" fmla="*/ 476 w 651"/>
                <a:gd name="T15" fmla="*/ 491 h 807"/>
                <a:gd name="T16" fmla="*/ 433 w 651"/>
                <a:gd name="T17" fmla="*/ 468 h 807"/>
                <a:gd name="T18" fmla="*/ 376 w 651"/>
                <a:gd name="T19" fmla="*/ 455 h 807"/>
                <a:gd name="T20" fmla="*/ 135 w 651"/>
                <a:gd name="T21" fmla="*/ 454 h 807"/>
                <a:gd name="T22" fmla="*/ 135 w 651"/>
                <a:gd name="T23" fmla="*/ 334 h 807"/>
                <a:gd name="T24" fmla="*/ 373 w 651"/>
                <a:gd name="T25" fmla="*/ 332 h 807"/>
                <a:gd name="T26" fmla="*/ 424 w 651"/>
                <a:gd name="T27" fmla="*/ 318 h 807"/>
                <a:gd name="T28" fmla="*/ 460 w 651"/>
                <a:gd name="T29" fmla="*/ 290 h 807"/>
                <a:gd name="T30" fmla="*/ 478 w 651"/>
                <a:gd name="T31" fmla="*/ 250 h 807"/>
                <a:gd name="T32" fmla="*/ 478 w 651"/>
                <a:gd name="T33" fmla="*/ 202 h 807"/>
                <a:gd name="T34" fmla="*/ 460 w 651"/>
                <a:gd name="T35" fmla="*/ 163 h 807"/>
                <a:gd name="T36" fmla="*/ 424 w 651"/>
                <a:gd name="T37" fmla="*/ 137 h 807"/>
                <a:gd name="T38" fmla="*/ 373 w 651"/>
                <a:gd name="T39" fmla="*/ 122 h 807"/>
                <a:gd name="T40" fmla="*/ 135 w 651"/>
                <a:gd name="T41" fmla="*/ 121 h 807"/>
                <a:gd name="T42" fmla="*/ 350 w 651"/>
                <a:gd name="T43" fmla="*/ 0 h 807"/>
                <a:gd name="T44" fmla="*/ 434 w 651"/>
                <a:gd name="T45" fmla="*/ 7 h 807"/>
                <a:gd name="T46" fmla="*/ 505 w 651"/>
                <a:gd name="T47" fmla="*/ 29 h 807"/>
                <a:gd name="T48" fmla="*/ 560 w 651"/>
                <a:gd name="T49" fmla="*/ 63 h 807"/>
                <a:gd name="T50" fmla="*/ 598 w 651"/>
                <a:gd name="T51" fmla="*/ 110 h 807"/>
                <a:gd name="T52" fmla="*/ 618 w 651"/>
                <a:gd name="T53" fmla="*/ 168 h 807"/>
                <a:gd name="T54" fmla="*/ 618 w 651"/>
                <a:gd name="T55" fmla="*/ 234 h 807"/>
                <a:gd name="T56" fmla="*/ 598 w 651"/>
                <a:gd name="T57" fmla="*/ 293 h 807"/>
                <a:gd name="T58" fmla="*/ 562 w 651"/>
                <a:gd name="T59" fmla="*/ 339 h 807"/>
                <a:gd name="T60" fmla="*/ 510 w 651"/>
                <a:gd name="T61" fmla="*/ 372 h 807"/>
                <a:gd name="T62" fmla="*/ 513 w 651"/>
                <a:gd name="T63" fmla="*/ 389 h 807"/>
                <a:gd name="T64" fmla="*/ 572 w 651"/>
                <a:gd name="T65" fmla="*/ 419 h 807"/>
                <a:gd name="T66" fmla="*/ 614 w 651"/>
                <a:gd name="T67" fmla="*/ 461 h 807"/>
                <a:gd name="T68" fmla="*/ 642 w 651"/>
                <a:gd name="T69" fmla="*/ 519 h 807"/>
                <a:gd name="T70" fmla="*/ 651 w 651"/>
                <a:gd name="T71" fmla="*/ 586 h 807"/>
                <a:gd name="T72" fmla="*/ 642 w 651"/>
                <a:gd name="T73" fmla="*/ 650 h 807"/>
                <a:gd name="T74" fmla="*/ 616 w 651"/>
                <a:gd name="T75" fmla="*/ 704 h 807"/>
                <a:gd name="T76" fmla="*/ 573 w 651"/>
                <a:gd name="T77" fmla="*/ 748 h 807"/>
                <a:gd name="T78" fmla="*/ 515 w 651"/>
                <a:gd name="T79" fmla="*/ 780 h 807"/>
                <a:gd name="T80" fmla="*/ 442 w 651"/>
                <a:gd name="T81" fmla="*/ 800 h 807"/>
                <a:gd name="T82" fmla="*/ 358 w 651"/>
                <a:gd name="T83" fmla="*/ 807 h 807"/>
                <a:gd name="T84" fmla="*/ 0 w 651"/>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1" h="807">
                  <a:moveTo>
                    <a:pt x="135" y="454"/>
                  </a:moveTo>
                  <a:lnTo>
                    <a:pt x="135" y="685"/>
                  </a:lnTo>
                  <a:lnTo>
                    <a:pt x="343" y="685"/>
                  </a:lnTo>
                  <a:lnTo>
                    <a:pt x="376" y="684"/>
                  </a:lnTo>
                  <a:lnTo>
                    <a:pt x="407" y="679"/>
                  </a:lnTo>
                  <a:lnTo>
                    <a:pt x="433" y="672"/>
                  </a:lnTo>
                  <a:lnTo>
                    <a:pt x="457" y="662"/>
                  </a:lnTo>
                  <a:lnTo>
                    <a:pt x="476" y="648"/>
                  </a:lnTo>
                  <a:lnTo>
                    <a:pt x="491" y="633"/>
                  </a:lnTo>
                  <a:lnTo>
                    <a:pt x="502" y="613"/>
                  </a:lnTo>
                  <a:lnTo>
                    <a:pt x="510" y="592"/>
                  </a:lnTo>
                  <a:lnTo>
                    <a:pt x="512" y="568"/>
                  </a:lnTo>
                  <a:lnTo>
                    <a:pt x="510" y="545"/>
                  </a:lnTo>
                  <a:lnTo>
                    <a:pt x="502" y="525"/>
                  </a:lnTo>
                  <a:lnTo>
                    <a:pt x="491" y="506"/>
                  </a:lnTo>
                  <a:lnTo>
                    <a:pt x="476" y="491"/>
                  </a:lnTo>
                  <a:lnTo>
                    <a:pt x="457" y="478"/>
                  </a:lnTo>
                  <a:lnTo>
                    <a:pt x="433" y="468"/>
                  </a:lnTo>
                  <a:lnTo>
                    <a:pt x="407" y="460"/>
                  </a:lnTo>
                  <a:lnTo>
                    <a:pt x="376" y="455"/>
                  </a:lnTo>
                  <a:lnTo>
                    <a:pt x="343" y="454"/>
                  </a:lnTo>
                  <a:lnTo>
                    <a:pt x="135" y="454"/>
                  </a:lnTo>
                  <a:close/>
                  <a:moveTo>
                    <a:pt x="135" y="121"/>
                  </a:moveTo>
                  <a:lnTo>
                    <a:pt x="135" y="334"/>
                  </a:lnTo>
                  <a:lnTo>
                    <a:pt x="343" y="334"/>
                  </a:lnTo>
                  <a:lnTo>
                    <a:pt x="373" y="332"/>
                  </a:lnTo>
                  <a:lnTo>
                    <a:pt x="401" y="327"/>
                  </a:lnTo>
                  <a:lnTo>
                    <a:pt x="424" y="318"/>
                  </a:lnTo>
                  <a:lnTo>
                    <a:pt x="444" y="306"/>
                  </a:lnTo>
                  <a:lnTo>
                    <a:pt x="460" y="290"/>
                  </a:lnTo>
                  <a:lnTo>
                    <a:pt x="471" y="271"/>
                  </a:lnTo>
                  <a:lnTo>
                    <a:pt x="478" y="250"/>
                  </a:lnTo>
                  <a:lnTo>
                    <a:pt x="481" y="226"/>
                  </a:lnTo>
                  <a:lnTo>
                    <a:pt x="478" y="202"/>
                  </a:lnTo>
                  <a:lnTo>
                    <a:pt x="471" y="180"/>
                  </a:lnTo>
                  <a:lnTo>
                    <a:pt x="460" y="163"/>
                  </a:lnTo>
                  <a:lnTo>
                    <a:pt x="444" y="148"/>
                  </a:lnTo>
                  <a:lnTo>
                    <a:pt x="424" y="137"/>
                  </a:lnTo>
                  <a:lnTo>
                    <a:pt x="401" y="128"/>
                  </a:lnTo>
                  <a:lnTo>
                    <a:pt x="373" y="122"/>
                  </a:lnTo>
                  <a:lnTo>
                    <a:pt x="343" y="121"/>
                  </a:lnTo>
                  <a:lnTo>
                    <a:pt x="135" y="121"/>
                  </a:lnTo>
                  <a:close/>
                  <a:moveTo>
                    <a:pt x="0" y="0"/>
                  </a:moveTo>
                  <a:lnTo>
                    <a:pt x="350" y="0"/>
                  </a:lnTo>
                  <a:lnTo>
                    <a:pt x="394" y="2"/>
                  </a:lnTo>
                  <a:lnTo>
                    <a:pt x="434" y="7"/>
                  </a:lnTo>
                  <a:lnTo>
                    <a:pt x="471" y="17"/>
                  </a:lnTo>
                  <a:lnTo>
                    <a:pt x="505" y="29"/>
                  </a:lnTo>
                  <a:lnTo>
                    <a:pt x="534" y="45"/>
                  </a:lnTo>
                  <a:lnTo>
                    <a:pt x="560" y="63"/>
                  </a:lnTo>
                  <a:lnTo>
                    <a:pt x="581" y="86"/>
                  </a:lnTo>
                  <a:lnTo>
                    <a:pt x="598" y="110"/>
                  </a:lnTo>
                  <a:lnTo>
                    <a:pt x="610" y="139"/>
                  </a:lnTo>
                  <a:lnTo>
                    <a:pt x="618" y="168"/>
                  </a:lnTo>
                  <a:lnTo>
                    <a:pt x="621" y="202"/>
                  </a:lnTo>
                  <a:lnTo>
                    <a:pt x="618" y="234"/>
                  </a:lnTo>
                  <a:lnTo>
                    <a:pt x="610" y="265"/>
                  </a:lnTo>
                  <a:lnTo>
                    <a:pt x="598" y="293"/>
                  </a:lnTo>
                  <a:lnTo>
                    <a:pt x="582" y="318"/>
                  </a:lnTo>
                  <a:lnTo>
                    <a:pt x="562" y="339"/>
                  </a:lnTo>
                  <a:lnTo>
                    <a:pt x="538" y="358"/>
                  </a:lnTo>
                  <a:lnTo>
                    <a:pt x="510" y="372"/>
                  </a:lnTo>
                  <a:lnTo>
                    <a:pt x="478" y="381"/>
                  </a:lnTo>
                  <a:lnTo>
                    <a:pt x="513" y="389"/>
                  </a:lnTo>
                  <a:lnTo>
                    <a:pt x="544" y="402"/>
                  </a:lnTo>
                  <a:lnTo>
                    <a:pt x="572" y="419"/>
                  </a:lnTo>
                  <a:lnTo>
                    <a:pt x="595" y="438"/>
                  </a:lnTo>
                  <a:lnTo>
                    <a:pt x="614" y="461"/>
                  </a:lnTo>
                  <a:lnTo>
                    <a:pt x="631" y="488"/>
                  </a:lnTo>
                  <a:lnTo>
                    <a:pt x="642" y="519"/>
                  </a:lnTo>
                  <a:lnTo>
                    <a:pt x="649" y="550"/>
                  </a:lnTo>
                  <a:lnTo>
                    <a:pt x="651" y="586"/>
                  </a:lnTo>
                  <a:lnTo>
                    <a:pt x="649" y="618"/>
                  </a:lnTo>
                  <a:lnTo>
                    <a:pt x="642" y="650"/>
                  </a:lnTo>
                  <a:lnTo>
                    <a:pt x="631" y="678"/>
                  </a:lnTo>
                  <a:lnTo>
                    <a:pt x="616" y="704"/>
                  </a:lnTo>
                  <a:lnTo>
                    <a:pt x="596" y="727"/>
                  </a:lnTo>
                  <a:lnTo>
                    <a:pt x="573" y="748"/>
                  </a:lnTo>
                  <a:lnTo>
                    <a:pt x="545" y="765"/>
                  </a:lnTo>
                  <a:lnTo>
                    <a:pt x="515" y="780"/>
                  </a:lnTo>
                  <a:lnTo>
                    <a:pt x="480" y="791"/>
                  </a:lnTo>
                  <a:lnTo>
                    <a:pt x="442" y="800"/>
                  </a:lnTo>
                  <a:lnTo>
                    <a:pt x="402" y="805"/>
                  </a:lnTo>
                  <a:lnTo>
                    <a:pt x="358" y="807"/>
                  </a:lnTo>
                  <a:lnTo>
                    <a:pt x="0" y="807"/>
                  </a:lnTo>
                  <a:lnTo>
                    <a:pt x="0" y="0"/>
                  </a:lnTo>
                  <a:close/>
                </a:path>
              </a:pathLst>
            </a:custGeom>
            <a:grpFill/>
            <a:ln w="0">
              <a:noFill/>
              <a:prstDash val="solid"/>
              <a:round/>
              <a:headEnd/>
              <a:tailEnd/>
            </a:ln>
          </p:spPr>
          <p:txBody>
            <a:bodyPr vert="horz" wrap="square" lIns="91439" tIns="45720" rIns="91439" bIns="45720" numCol="1" anchor="t" anchorCtr="0" compatLnSpc="1">
              <a:prstTxWarp prst="textNoShape">
                <a:avLst/>
              </a:prstTxWarp>
            </a:bodyPr>
            <a:lstStyle/>
            <a:p>
              <a:endParaRPr lang="vi-VN" sz="3477"/>
            </a:p>
          </p:txBody>
        </p:sp>
        <p:sp>
          <p:nvSpPr>
            <p:cNvPr id="13" name="Freeform 7"/>
            <p:cNvSpPr>
              <a:spLocks noEditPoints="1"/>
            </p:cNvSpPr>
            <p:nvPr/>
          </p:nvSpPr>
          <p:spPr bwMode="auto">
            <a:xfrm>
              <a:off x="11542713" y="5567363"/>
              <a:ext cx="673100" cy="639763"/>
            </a:xfrm>
            <a:custGeom>
              <a:avLst/>
              <a:gdLst>
                <a:gd name="T0" fmla="*/ 421 w 848"/>
                <a:gd name="T1" fmla="*/ 145 h 807"/>
                <a:gd name="T2" fmla="*/ 269 w 848"/>
                <a:gd name="T3" fmla="*/ 503 h 807"/>
                <a:gd name="T4" fmla="*/ 574 w 848"/>
                <a:gd name="T5" fmla="*/ 503 h 807"/>
                <a:gd name="T6" fmla="*/ 421 w 848"/>
                <a:gd name="T7" fmla="*/ 145 h 807"/>
                <a:gd name="T8" fmla="*/ 356 w 848"/>
                <a:gd name="T9" fmla="*/ 0 h 807"/>
                <a:gd name="T10" fmla="*/ 495 w 848"/>
                <a:gd name="T11" fmla="*/ 0 h 807"/>
                <a:gd name="T12" fmla="*/ 848 w 848"/>
                <a:gd name="T13" fmla="*/ 807 h 807"/>
                <a:gd name="T14" fmla="*/ 702 w 848"/>
                <a:gd name="T15" fmla="*/ 807 h 807"/>
                <a:gd name="T16" fmla="*/ 625 w 848"/>
                <a:gd name="T17" fmla="*/ 624 h 807"/>
                <a:gd name="T18" fmla="*/ 218 w 848"/>
                <a:gd name="T19" fmla="*/ 624 h 807"/>
                <a:gd name="T20" fmla="*/ 141 w 848"/>
                <a:gd name="T21" fmla="*/ 807 h 807"/>
                <a:gd name="T22" fmla="*/ 0 w 848"/>
                <a:gd name="T23" fmla="*/ 807 h 807"/>
                <a:gd name="T24" fmla="*/ 356 w 848"/>
                <a:gd name="T2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8" h="807">
                  <a:moveTo>
                    <a:pt x="421" y="145"/>
                  </a:moveTo>
                  <a:lnTo>
                    <a:pt x="269" y="503"/>
                  </a:lnTo>
                  <a:lnTo>
                    <a:pt x="574" y="503"/>
                  </a:lnTo>
                  <a:lnTo>
                    <a:pt x="421" y="145"/>
                  </a:lnTo>
                  <a:close/>
                  <a:moveTo>
                    <a:pt x="356" y="0"/>
                  </a:moveTo>
                  <a:lnTo>
                    <a:pt x="495" y="0"/>
                  </a:lnTo>
                  <a:lnTo>
                    <a:pt x="848" y="807"/>
                  </a:lnTo>
                  <a:lnTo>
                    <a:pt x="702" y="807"/>
                  </a:lnTo>
                  <a:lnTo>
                    <a:pt x="625" y="624"/>
                  </a:lnTo>
                  <a:lnTo>
                    <a:pt x="218" y="624"/>
                  </a:lnTo>
                  <a:lnTo>
                    <a:pt x="141" y="807"/>
                  </a:lnTo>
                  <a:lnTo>
                    <a:pt x="0" y="807"/>
                  </a:lnTo>
                  <a:lnTo>
                    <a:pt x="356" y="0"/>
                  </a:lnTo>
                  <a:close/>
                </a:path>
              </a:pathLst>
            </a:custGeom>
            <a:grpFill/>
            <a:ln w="0">
              <a:noFill/>
              <a:prstDash val="solid"/>
              <a:round/>
              <a:headEnd/>
              <a:tailEnd/>
            </a:ln>
          </p:spPr>
          <p:txBody>
            <a:bodyPr vert="horz" wrap="square" lIns="91439" tIns="45720" rIns="91439" bIns="45720" numCol="1" anchor="t" anchorCtr="0" compatLnSpc="1">
              <a:prstTxWarp prst="textNoShape">
                <a:avLst/>
              </a:prstTxWarp>
            </a:bodyPr>
            <a:lstStyle/>
            <a:p>
              <a:endParaRPr lang="vi-VN" sz="3477"/>
            </a:p>
          </p:txBody>
        </p:sp>
        <p:sp>
          <p:nvSpPr>
            <p:cNvPr id="14" name="Freeform 8"/>
            <p:cNvSpPr>
              <a:spLocks noEditPoints="1"/>
            </p:cNvSpPr>
            <p:nvPr/>
          </p:nvSpPr>
          <p:spPr bwMode="auto">
            <a:xfrm>
              <a:off x="10644188" y="6594475"/>
              <a:ext cx="528638" cy="639763"/>
            </a:xfrm>
            <a:custGeom>
              <a:avLst/>
              <a:gdLst>
                <a:gd name="T0" fmla="*/ 137 w 666"/>
                <a:gd name="T1" fmla="*/ 123 h 807"/>
                <a:gd name="T2" fmla="*/ 137 w 666"/>
                <a:gd name="T3" fmla="*/ 442 h 807"/>
                <a:gd name="T4" fmla="*/ 328 w 666"/>
                <a:gd name="T5" fmla="*/ 442 h 807"/>
                <a:gd name="T6" fmla="*/ 364 w 666"/>
                <a:gd name="T7" fmla="*/ 440 h 807"/>
                <a:gd name="T8" fmla="*/ 395 w 666"/>
                <a:gd name="T9" fmla="*/ 435 h 807"/>
                <a:gd name="T10" fmla="*/ 425 w 666"/>
                <a:gd name="T11" fmla="*/ 427 h 807"/>
                <a:gd name="T12" fmla="*/ 450 w 666"/>
                <a:gd name="T13" fmla="*/ 416 h 807"/>
                <a:gd name="T14" fmla="*/ 473 w 666"/>
                <a:gd name="T15" fmla="*/ 402 h 807"/>
                <a:gd name="T16" fmla="*/ 490 w 666"/>
                <a:gd name="T17" fmla="*/ 384 h 807"/>
                <a:gd name="T18" fmla="*/ 504 w 666"/>
                <a:gd name="T19" fmla="*/ 363 h 807"/>
                <a:gd name="T20" fmla="*/ 516 w 666"/>
                <a:gd name="T21" fmla="*/ 338 h 807"/>
                <a:gd name="T22" fmla="*/ 522 w 666"/>
                <a:gd name="T23" fmla="*/ 311 h 807"/>
                <a:gd name="T24" fmla="*/ 524 w 666"/>
                <a:gd name="T25" fmla="*/ 279 h 807"/>
                <a:gd name="T26" fmla="*/ 522 w 666"/>
                <a:gd name="T27" fmla="*/ 249 h 807"/>
                <a:gd name="T28" fmla="*/ 516 w 666"/>
                <a:gd name="T29" fmla="*/ 222 h 807"/>
                <a:gd name="T30" fmla="*/ 504 w 666"/>
                <a:gd name="T31" fmla="*/ 199 h 807"/>
                <a:gd name="T32" fmla="*/ 490 w 666"/>
                <a:gd name="T33" fmla="*/ 179 h 807"/>
                <a:gd name="T34" fmla="*/ 473 w 666"/>
                <a:gd name="T35" fmla="*/ 161 h 807"/>
                <a:gd name="T36" fmla="*/ 450 w 666"/>
                <a:gd name="T37" fmla="*/ 147 h 807"/>
                <a:gd name="T38" fmla="*/ 425 w 666"/>
                <a:gd name="T39" fmla="*/ 137 h 807"/>
                <a:gd name="T40" fmla="*/ 395 w 666"/>
                <a:gd name="T41" fmla="*/ 129 h 807"/>
                <a:gd name="T42" fmla="*/ 364 w 666"/>
                <a:gd name="T43" fmla="*/ 125 h 807"/>
                <a:gd name="T44" fmla="*/ 328 w 666"/>
                <a:gd name="T45" fmla="*/ 123 h 807"/>
                <a:gd name="T46" fmla="*/ 137 w 666"/>
                <a:gd name="T47" fmla="*/ 123 h 807"/>
                <a:gd name="T48" fmla="*/ 0 w 666"/>
                <a:gd name="T49" fmla="*/ 0 h 807"/>
                <a:gd name="T50" fmla="*/ 328 w 666"/>
                <a:gd name="T51" fmla="*/ 0 h 807"/>
                <a:gd name="T52" fmla="*/ 377 w 666"/>
                <a:gd name="T53" fmla="*/ 2 h 807"/>
                <a:gd name="T54" fmla="*/ 423 w 666"/>
                <a:gd name="T55" fmla="*/ 8 h 807"/>
                <a:gd name="T56" fmla="*/ 466 w 666"/>
                <a:gd name="T57" fmla="*/ 19 h 807"/>
                <a:gd name="T58" fmla="*/ 503 w 666"/>
                <a:gd name="T59" fmla="*/ 33 h 807"/>
                <a:gd name="T60" fmla="*/ 538 w 666"/>
                <a:gd name="T61" fmla="*/ 51 h 807"/>
                <a:gd name="T62" fmla="*/ 567 w 666"/>
                <a:gd name="T63" fmla="*/ 73 h 807"/>
                <a:gd name="T64" fmla="*/ 593 w 666"/>
                <a:gd name="T65" fmla="*/ 98 h 807"/>
                <a:gd name="T66" fmla="*/ 614 w 666"/>
                <a:gd name="T67" fmla="*/ 127 h 807"/>
                <a:gd name="T68" fmla="*/ 631 w 666"/>
                <a:gd name="T69" fmla="*/ 159 h 807"/>
                <a:gd name="T70" fmla="*/ 643 w 666"/>
                <a:gd name="T71" fmla="*/ 195 h 807"/>
                <a:gd name="T72" fmla="*/ 650 w 666"/>
                <a:gd name="T73" fmla="*/ 234 h 807"/>
                <a:gd name="T74" fmla="*/ 653 w 666"/>
                <a:gd name="T75" fmla="*/ 276 h 807"/>
                <a:gd name="T76" fmla="*/ 650 w 666"/>
                <a:gd name="T77" fmla="*/ 317 h 807"/>
                <a:gd name="T78" fmla="*/ 644 w 666"/>
                <a:gd name="T79" fmla="*/ 356 h 807"/>
                <a:gd name="T80" fmla="*/ 633 w 666"/>
                <a:gd name="T81" fmla="*/ 391 h 807"/>
                <a:gd name="T82" fmla="*/ 618 w 666"/>
                <a:gd name="T83" fmla="*/ 424 h 807"/>
                <a:gd name="T84" fmla="*/ 599 w 666"/>
                <a:gd name="T85" fmla="*/ 453 h 807"/>
                <a:gd name="T86" fmla="*/ 577 w 666"/>
                <a:gd name="T87" fmla="*/ 480 h 807"/>
                <a:gd name="T88" fmla="*/ 550 w 666"/>
                <a:gd name="T89" fmla="*/ 502 h 807"/>
                <a:gd name="T90" fmla="*/ 520 w 666"/>
                <a:gd name="T91" fmla="*/ 522 h 807"/>
                <a:gd name="T92" fmla="*/ 486 w 666"/>
                <a:gd name="T93" fmla="*/ 537 h 807"/>
                <a:gd name="T94" fmla="*/ 666 w 666"/>
                <a:gd name="T95" fmla="*/ 807 h 807"/>
                <a:gd name="T96" fmla="*/ 512 w 666"/>
                <a:gd name="T97" fmla="*/ 807 h 807"/>
                <a:gd name="T98" fmla="*/ 365 w 666"/>
                <a:gd name="T99" fmla="*/ 562 h 807"/>
                <a:gd name="T100" fmla="*/ 347 w 666"/>
                <a:gd name="T101" fmla="*/ 563 h 807"/>
                <a:gd name="T102" fmla="*/ 328 w 666"/>
                <a:gd name="T103" fmla="*/ 563 h 807"/>
                <a:gd name="T104" fmla="*/ 137 w 666"/>
                <a:gd name="T105" fmla="*/ 563 h 807"/>
                <a:gd name="T106" fmla="*/ 137 w 666"/>
                <a:gd name="T107" fmla="*/ 807 h 807"/>
                <a:gd name="T108" fmla="*/ 0 w 666"/>
                <a:gd name="T109" fmla="*/ 807 h 807"/>
                <a:gd name="T110" fmla="*/ 0 w 666"/>
                <a:gd name="T111"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6" h="807">
                  <a:moveTo>
                    <a:pt x="137" y="123"/>
                  </a:moveTo>
                  <a:lnTo>
                    <a:pt x="137" y="442"/>
                  </a:lnTo>
                  <a:lnTo>
                    <a:pt x="328" y="442"/>
                  </a:lnTo>
                  <a:lnTo>
                    <a:pt x="364" y="440"/>
                  </a:lnTo>
                  <a:lnTo>
                    <a:pt x="395" y="435"/>
                  </a:lnTo>
                  <a:lnTo>
                    <a:pt x="425" y="427"/>
                  </a:lnTo>
                  <a:lnTo>
                    <a:pt x="450" y="416"/>
                  </a:lnTo>
                  <a:lnTo>
                    <a:pt x="473" y="402"/>
                  </a:lnTo>
                  <a:lnTo>
                    <a:pt x="490" y="384"/>
                  </a:lnTo>
                  <a:lnTo>
                    <a:pt x="504" y="363"/>
                  </a:lnTo>
                  <a:lnTo>
                    <a:pt x="516" y="338"/>
                  </a:lnTo>
                  <a:lnTo>
                    <a:pt x="522" y="311"/>
                  </a:lnTo>
                  <a:lnTo>
                    <a:pt x="524" y="279"/>
                  </a:lnTo>
                  <a:lnTo>
                    <a:pt x="522" y="249"/>
                  </a:lnTo>
                  <a:lnTo>
                    <a:pt x="516" y="222"/>
                  </a:lnTo>
                  <a:lnTo>
                    <a:pt x="504" y="199"/>
                  </a:lnTo>
                  <a:lnTo>
                    <a:pt x="490" y="179"/>
                  </a:lnTo>
                  <a:lnTo>
                    <a:pt x="473" y="161"/>
                  </a:lnTo>
                  <a:lnTo>
                    <a:pt x="450" y="147"/>
                  </a:lnTo>
                  <a:lnTo>
                    <a:pt x="425" y="137"/>
                  </a:lnTo>
                  <a:lnTo>
                    <a:pt x="395" y="129"/>
                  </a:lnTo>
                  <a:lnTo>
                    <a:pt x="364" y="125"/>
                  </a:lnTo>
                  <a:lnTo>
                    <a:pt x="328" y="123"/>
                  </a:lnTo>
                  <a:lnTo>
                    <a:pt x="137" y="123"/>
                  </a:lnTo>
                  <a:close/>
                  <a:moveTo>
                    <a:pt x="0" y="0"/>
                  </a:moveTo>
                  <a:lnTo>
                    <a:pt x="328" y="0"/>
                  </a:lnTo>
                  <a:lnTo>
                    <a:pt x="377" y="2"/>
                  </a:lnTo>
                  <a:lnTo>
                    <a:pt x="423" y="8"/>
                  </a:lnTo>
                  <a:lnTo>
                    <a:pt x="466" y="19"/>
                  </a:lnTo>
                  <a:lnTo>
                    <a:pt x="503" y="33"/>
                  </a:lnTo>
                  <a:lnTo>
                    <a:pt x="538" y="51"/>
                  </a:lnTo>
                  <a:lnTo>
                    <a:pt x="567" y="73"/>
                  </a:lnTo>
                  <a:lnTo>
                    <a:pt x="593" y="98"/>
                  </a:lnTo>
                  <a:lnTo>
                    <a:pt x="614" y="127"/>
                  </a:lnTo>
                  <a:lnTo>
                    <a:pt x="631" y="159"/>
                  </a:lnTo>
                  <a:lnTo>
                    <a:pt x="643" y="195"/>
                  </a:lnTo>
                  <a:lnTo>
                    <a:pt x="650" y="234"/>
                  </a:lnTo>
                  <a:lnTo>
                    <a:pt x="653" y="276"/>
                  </a:lnTo>
                  <a:lnTo>
                    <a:pt x="650" y="317"/>
                  </a:lnTo>
                  <a:lnTo>
                    <a:pt x="644" y="356"/>
                  </a:lnTo>
                  <a:lnTo>
                    <a:pt x="633" y="391"/>
                  </a:lnTo>
                  <a:lnTo>
                    <a:pt x="618" y="424"/>
                  </a:lnTo>
                  <a:lnTo>
                    <a:pt x="599" y="453"/>
                  </a:lnTo>
                  <a:lnTo>
                    <a:pt x="577" y="480"/>
                  </a:lnTo>
                  <a:lnTo>
                    <a:pt x="550" y="502"/>
                  </a:lnTo>
                  <a:lnTo>
                    <a:pt x="520" y="522"/>
                  </a:lnTo>
                  <a:lnTo>
                    <a:pt x="486" y="537"/>
                  </a:lnTo>
                  <a:lnTo>
                    <a:pt x="666" y="807"/>
                  </a:lnTo>
                  <a:lnTo>
                    <a:pt x="512" y="807"/>
                  </a:lnTo>
                  <a:lnTo>
                    <a:pt x="365" y="562"/>
                  </a:lnTo>
                  <a:lnTo>
                    <a:pt x="347" y="563"/>
                  </a:lnTo>
                  <a:lnTo>
                    <a:pt x="328" y="563"/>
                  </a:lnTo>
                  <a:lnTo>
                    <a:pt x="137" y="563"/>
                  </a:lnTo>
                  <a:lnTo>
                    <a:pt x="137" y="807"/>
                  </a:lnTo>
                  <a:lnTo>
                    <a:pt x="0" y="807"/>
                  </a:lnTo>
                  <a:lnTo>
                    <a:pt x="0" y="0"/>
                  </a:lnTo>
                  <a:close/>
                </a:path>
              </a:pathLst>
            </a:custGeom>
            <a:grpFill/>
            <a:ln w="0">
              <a:noFill/>
              <a:prstDash val="solid"/>
              <a:round/>
              <a:headEnd/>
              <a:tailEnd/>
            </a:ln>
          </p:spPr>
          <p:txBody>
            <a:bodyPr vert="horz" wrap="square" lIns="91439" tIns="45720" rIns="91439" bIns="45720" numCol="1" anchor="t" anchorCtr="0" compatLnSpc="1">
              <a:prstTxWarp prst="textNoShape">
                <a:avLst/>
              </a:prstTxWarp>
            </a:bodyPr>
            <a:lstStyle/>
            <a:p>
              <a:endParaRPr lang="vi-VN" sz="3477"/>
            </a:p>
          </p:txBody>
        </p:sp>
        <p:sp>
          <p:nvSpPr>
            <p:cNvPr id="15" name="Freeform 9"/>
            <p:cNvSpPr>
              <a:spLocks noEditPoints="1"/>
            </p:cNvSpPr>
            <p:nvPr/>
          </p:nvSpPr>
          <p:spPr bwMode="auto">
            <a:xfrm>
              <a:off x="11542713" y="6594475"/>
              <a:ext cx="673100" cy="639763"/>
            </a:xfrm>
            <a:custGeom>
              <a:avLst/>
              <a:gdLst>
                <a:gd name="T0" fmla="*/ 421 w 848"/>
                <a:gd name="T1" fmla="*/ 146 h 807"/>
                <a:gd name="T2" fmla="*/ 269 w 848"/>
                <a:gd name="T3" fmla="*/ 504 h 807"/>
                <a:gd name="T4" fmla="*/ 574 w 848"/>
                <a:gd name="T5" fmla="*/ 504 h 807"/>
                <a:gd name="T6" fmla="*/ 421 w 848"/>
                <a:gd name="T7" fmla="*/ 146 h 807"/>
                <a:gd name="T8" fmla="*/ 356 w 848"/>
                <a:gd name="T9" fmla="*/ 0 h 807"/>
                <a:gd name="T10" fmla="*/ 495 w 848"/>
                <a:gd name="T11" fmla="*/ 0 h 807"/>
                <a:gd name="T12" fmla="*/ 848 w 848"/>
                <a:gd name="T13" fmla="*/ 807 h 807"/>
                <a:gd name="T14" fmla="*/ 702 w 848"/>
                <a:gd name="T15" fmla="*/ 807 h 807"/>
                <a:gd name="T16" fmla="*/ 625 w 848"/>
                <a:gd name="T17" fmla="*/ 624 h 807"/>
                <a:gd name="T18" fmla="*/ 218 w 848"/>
                <a:gd name="T19" fmla="*/ 624 h 807"/>
                <a:gd name="T20" fmla="*/ 141 w 848"/>
                <a:gd name="T21" fmla="*/ 807 h 807"/>
                <a:gd name="T22" fmla="*/ 0 w 848"/>
                <a:gd name="T23" fmla="*/ 807 h 807"/>
                <a:gd name="T24" fmla="*/ 356 w 848"/>
                <a:gd name="T2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8" h="807">
                  <a:moveTo>
                    <a:pt x="421" y="146"/>
                  </a:moveTo>
                  <a:lnTo>
                    <a:pt x="269" y="504"/>
                  </a:lnTo>
                  <a:lnTo>
                    <a:pt x="574" y="504"/>
                  </a:lnTo>
                  <a:lnTo>
                    <a:pt x="421" y="146"/>
                  </a:lnTo>
                  <a:close/>
                  <a:moveTo>
                    <a:pt x="356" y="0"/>
                  </a:moveTo>
                  <a:lnTo>
                    <a:pt x="495" y="0"/>
                  </a:lnTo>
                  <a:lnTo>
                    <a:pt x="848" y="807"/>
                  </a:lnTo>
                  <a:lnTo>
                    <a:pt x="702" y="807"/>
                  </a:lnTo>
                  <a:lnTo>
                    <a:pt x="625" y="624"/>
                  </a:lnTo>
                  <a:lnTo>
                    <a:pt x="218" y="624"/>
                  </a:lnTo>
                  <a:lnTo>
                    <a:pt x="141" y="807"/>
                  </a:lnTo>
                  <a:lnTo>
                    <a:pt x="0" y="807"/>
                  </a:lnTo>
                  <a:lnTo>
                    <a:pt x="356" y="0"/>
                  </a:lnTo>
                  <a:close/>
                </a:path>
              </a:pathLst>
            </a:custGeom>
            <a:grpFill/>
            <a:ln w="0">
              <a:noFill/>
              <a:prstDash val="solid"/>
              <a:round/>
              <a:headEnd/>
              <a:tailEnd/>
            </a:ln>
          </p:spPr>
          <p:txBody>
            <a:bodyPr vert="horz" wrap="square" lIns="91439" tIns="45720" rIns="91439" bIns="45720" numCol="1" anchor="t" anchorCtr="0" compatLnSpc="1">
              <a:prstTxWarp prst="textNoShape">
                <a:avLst/>
              </a:prstTxWarp>
            </a:bodyPr>
            <a:lstStyle/>
            <a:p>
              <a:endParaRPr lang="vi-VN" sz="3477"/>
            </a:p>
          </p:txBody>
        </p:sp>
        <p:sp>
          <p:nvSpPr>
            <p:cNvPr id="16" name="Freeform 10"/>
            <p:cNvSpPr>
              <a:spLocks noEditPoints="1"/>
            </p:cNvSpPr>
            <p:nvPr/>
          </p:nvSpPr>
          <p:spPr bwMode="auto">
            <a:xfrm>
              <a:off x="10096500" y="5067300"/>
              <a:ext cx="2667000" cy="2667000"/>
            </a:xfrm>
            <a:custGeom>
              <a:avLst/>
              <a:gdLst>
                <a:gd name="T0" fmla="*/ 160 w 3360"/>
                <a:gd name="T1" fmla="*/ 160 h 3360"/>
                <a:gd name="T2" fmla="*/ 160 w 3360"/>
                <a:gd name="T3" fmla="*/ 3200 h 3360"/>
                <a:gd name="T4" fmla="*/ 3200 w 3360"/>
                <a:gd name="T5" fmla="*/ 3200 h 3360"/>
                <a:gd name="T6" fmla="*/ 3200 w 3360"/>
                <a:gd name="T7" fmla="*/ 160 h 3360"/>
                <a:gd name="T8" fmla="*/ 160 w 3360"/>
                <a:gd name="T9" fmla="*/ 160 h 3360"/>
                <a:gd name="T10" fmla="*/ 0 w 3360"/>
                <a:gd name="T11" fmla="*/ 0 h 3360"/>
                <a:gd name="T12" fmla="*/ 3360 w 3360"/>
                <a:gd name="T13" fmla="*/ 0 h 3360"/>
                <a:gd name="T14" fmla="*/ 3360 w 3360"/>
                <a:gd name="T15" fmla="*/ 3360 h 3360"/>
                <a:gd name="T16" fmla="*/ 0 w 3360"/>
                <a:gd name="T17" fmla="*/ 3360 h 3360"/>
                <a:gd name="T18" fmla="*/ 0 w 3360"/>
                <a:gd name="T19" fmla="*/ 0 h 3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0" h="3360">
                  <a:moveTo>
                    <a:pt x="160" y="160"/>
                  </a:moveTo>
                  <a:lnTo>
                    <a:pt x="160" y="3200"/>
                  </a:lnTo>
                  <a:lnTo>
                    <a:pt x="3200" y="3200"/>
                  </a:lnTo>
                  <a:lnTo>
                    <a:pt x="3200" y="160"/>
                  </a:lnTo>
                  <a:lnTo>
                    <a:pt x="160" y="160"/>
                  </a:lnTo>
                  <a:close/>
                  <a:moveTo>
                    <a:pt x="0" y="0"/>
                  </a:moveTo>
                  <a:lnTo>
                    <a:pt x="3360" y="0"/>
                  </a:lnTo>
                  <a:lnTo>
                    <a:pt x="3360" y="3360"/>
                  </a:lnTo>
                  <a:lnTo>
                    <a:pt x="0" y="3360"/>
                  </a:lnTo>
                  <a:lnTo>
                    <a:pt x="0" y="0"/>
                  </a:lnTo>
                  <a:close/>
                </a:path>
              </a:pathLst>
            </a:custGeom>
            <a:grpFill/>
            <a:ln w="0">
              <a:noFill/>
              <a:prstDash val="solid"/>
              <a:round/>
              <a:headEnd/>
              <a:tailEnd/>
            </a:ln>
          </p:spPr>
          <p:txBody>
            <a:bodyPr vert="horz" wrap="square" lIns="91439" tIns="45720" rIns="91439" bIns="45720" numCol="1" anchor="t" anchorCtr="0" compatLnSpc="1">
              <a:prstTxWarp prst="textNoShape">
                <a:avLst/>
              </a:prstTxWarp>
            </a:bodyPr>
            <a:lstStyle/>
            <a:p>
              <a:endParaRPr lang="vi-VN" sz="3477"/>
            </a:p>
          </p:txBody>
        </p:sp>
      </p:grpSp>
      <p:pic>
        <p:nvPicPr>
          <p:cNvPr id="26" name="Picture 25">
            <a:extLst>
              <a:ext uri="{FF2B5EF4-FFF2-40B4-BE49-F238E27FC236}">
                <a16:creationId xmlns:a16="http://schemas.microsoft.com/office/drawing/2014/main" id="{2A63C15B-A95D-284B-90E2-7E18B4718802}"/>
              </a:ext>
            </a:extLst>
          </p:cNvPr>
          <p:cNvPicPr>
            <a:picLocks noChangeAspect="1"/>
          </p:cNvPicPr>
          <p:nvPr/>
        </p:nvPicPr>
        <p:blipFill>
          <a:blip r:embed="rId4"/>
          <a:stretch>
            <a:fillRect/>
          </a:stretch>
        </p:blipFill>
        <p:spPr>
          <a:xfrm>
            <a:off x="339370" y="2164030"/>
            <a:ext cx="13487400" cy="8972054"/>
          </a:xfrm>
          <a:prstGeom prst="rect">
            <a:avLst/>
          </a:prstGeom>
          <a:effectLst>
            <a:softEdge rad="88900"/>
          </a:effectLst>
        </p:spPr>
      </p:pic>
      <p:grpSp>
        <p:nvGrpSpPr>
          <p:cNvPr id="17" name="Group 16">
            <a:extLst>
              <a:ext uri="{FF2B5EF4-FFF2-40B4-BE49-F238E27FC236}">
                <a16:creationId xmlns:a16="http://schemas.microsoft.com/office/drawing/2014/main" id="{6BE666F2-4557-CB4D-8B43-B5523A8775F6}"/>
              </a:ext>
            </a:extLst>
          </p:cNvPr>
          <p:cNvGrpSpPr/>
          <p:nvPr/>
        </p:nvGrpSpPr>
        <p:grpSpPr>
          <a:xfrm>
            <a:off x="946428" y="11846856"/>
            <a:ext cx="3435073" cy="756280"/>
            <a:chOff x="938320" y="11826219"/>
            <a:chExt cx="3435073" cy="756280"/>
          </a:xfrm>
        </p:grpSpPr>
        <p:pic>
          <p:nvPicPr>
            <p:cNvPr id="5" name="Picture 4">
              <a:extLst>
                <a:ext uri="{FF2B5EF4-FFF2-40B4-BE49-F238E27FC236}">
                  <a16:creationId xmlns:a16="http://schemas.microsoft.com/office/drawing/2014/main" id="{B60FCBA0-E345-F441-8725-0BB7852395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320" y="11826219"/>
              <a:ext cx="756280" cy="756280"/>
            </a:xfrm>
            <a:prstGeom prst="rect">
              <a:avLst/>
            </a:prstGeom>
            <a:solidFill>
              <a:srgbClr val="292A2E"/>
            </a:solidFill>
          </p:spPr>
        </p:pic>
        <p:sp>
          <p:nvSpPr>
            <p:cNvPr id="10" name="TextBox 9">
              <a:extLst>
                <a:ext uri="{FF2B5EF4-FFF2-40B4-BE49-F238E27FC236}">
                  <a16:creationId xmlns:a16="http://schemas.microsoft.com/office/drawing/2014/main" id="{93E09B64-02D2-E847-AF9E-115D4A264C08}"/>
                </a:ext>
              </a:extLst>
            </p:cNvPr>
            <p:cNvSpPr txBox="1"/>
            <p:nvPr/>
          </p:nvSpPr>
          <p:spPr>
            <a:xfrm>
              <a:off x="1694600" y="11905121"/>
              <a:ext cx="2678793" cy="627416"/>
            </a:xfrm>
            <a:prstGeom prst="rect">
              <a:avLst/>
            </a:prstGeom>
            <a:solidFill>
              <a:srgbClr val="292A2E"/>
            </a:solidFill>
          </p:spPr>
          <p:txBody>
            <a:bodyPr wrap="square" rtlCol="0">
              <a:spAutoFit/>
            </a:bodyPr>
            <a:lstStyle/>
            <a:p>
              <a:r>
                <a:rPr lang="en-US" sz="3477" dirty="0"/>
                <a:t>Springboard</a:t>
              </a:r>
            </a:p>
          </p:txBody>
        </p:sp>
      </p:grpSp>
      <p:sp>
        <p:nvSpPr>
          <p:cNvPr id="18" name="TextBox 17">
            <a:extLst>
              <a:ext uri="{FF2B5EF4-FFF2-40B4-BE49-F238E27FC236}">
                <a16:creationId xmlns:a16="http://schemas.microsoft.com/office/drawing/2014/main" id="{95232B86-BE28-4847-A064-097107128F30}"/>
              </a:ext>
            </a:extLst>
          </p:cNvPr>
          <p:cNvSpPr txBox="1"/>
          <p:nvPr/>
        </p:nvSpPr>
        <p:spPr>
          <a:xfrm>
            <a:off x="1210936" y="902717"/>
            <a:ext cx="3663182" cy="982513"/>
          </a:xfrm>
          <a:prstGeom prst="rect">
            <a:avLst/>
          </a:prstGeom>
          <a:noFill/>
        </p:spPr>
        <p:txBody>
          <a:bodyPr wrap="none" rtlCol="0">
            <a:spAutoFit/>
          </a:bodyPr>
          <a:lstStyle/>
          <a:p>
            <a:pPr>
              <a:lnSpc>
                <a:spcPct val="150000"/>
              </a:lnSpc>
            </a:pPr>
            <a:r>
              <a:rPr lang="en-US" sz="4400" b="1" dirty="0">
                <a:solidFill>
                  <a:schemeClr val="accent1"/>
                </a:solidFill>
                <a:latin typeface="Roboto" panose="02000000000000000000" pitchFamily="2" charset="0"/>
                <a:ea typeface="Roboto" panose="02000000000000000000" pitchFamily="2" charset="0"/>
              </a:rPr>
              <a:t>Introduction:</a:t>
            </a:r>
            <a:endParaRPr lang="en-US" sz="4400" b="1" dirty="0">
              <a:solidFill>
                <a:schemeClr val="accent2"/>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44187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https://</a:t>
            </a:r>
            <a:r>
              <a:rPr lang="en-US" dirty="0" err="1"/>
              <a:t>github.com</a:t>
            </a:r>
            <a:r>
              <a:rPr lang="en-US" dirty="0"/>
              <a:t>/</a:t>
            </a:r>
            <a:r>
              <a:rPr lang="en-US" dirty="0" err="1"/>
              <a:t>Pooret</a:t>
            </a:r>
            <a:r>
              <a:rPr lang="en-US" dirty="0"/>
              <a: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20</a:t>
            </a:fld>
            <a:endParaRPr lang="en-US"/>
          </a:p>
        </p:txBody>
      </p:sp>
      <p:grpSp>
        <p:nvGrpSpPr>
          <p:cNvPr id="13" name="Group 12">
            <a:extLst>
              <a:ext uri="{FF2B5EF4-FFF2-40B4-BE49-F238E27FC236}">
                <a16:creationId xmlns:a16="http://schemas.microsoft.com/office/drawing/2014/main" id="{27274F6C-298B-CF4A-A9E0-2DECA8F3C017}"/>
              </a:ext>
            </a:extLst>
          </p:cNvPr>
          <p:cNvGrpSpPr/>
          <p:nvPr/>
        </p:nvGrpSpPr>
        <p:grpSpPr>
          <a:xfrm>
            <a:off x="946428" y="11846856"/>
            <a:ext cx="3435073" cy="756280"/>
            <a:chOff x="938320" y="11826219"/>
            <a:chExt cx="3435073" cy="756280"/>
          </a:xfrm>
        </p:grpSpPr>
        <p:pic>
          <p:nvPicPr>
            <p:cNvPr id="14" name="Picture 13">
              <a:extLst>
                <a:ext uri="{FF2B5EF4-FFF2-40B4-BE49-F238E27FC236}">
                  <a16:creationId xmlns:a16="http://schemas.microsoft.com/office/drawing/2014/main" id="{1B0CAA68-ACF3-FD4D-8632-7FF20DC76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320" y="11826219"/>
              <a:ext cx="756280" cy="756280"/>
            </a:xfrm>
            <a:prstGeom prst="rect">
              <a:avLst/>
            </a:prstGeom>
            <a:solidFill>
              <a:srgbClr val="292A2E"/>
            </a:solidFill>
          </p:spPr>
        </p:pic>
        <p:sp>
          <p:nvSpPr>
            <p:cNvPr id="16" name="TextBox 15">
              <a:extLst>
                <a:ext uri="{FF2B5EF4-FFF2-40B4-BE49-F238E27FC236}">
                  <a16:creationId xmlns:a16="http://schemas.microsoft.com/office/drawing/2014/main" id="{6BDD2B66-A462-6144-9DC8-F50B2BC80C9D}"/>
                </a:ext>
              </a:extLst>
            </p:cNvPr>
            <p:cNvSpPr txBox="1"/>
            <p:nvPr/>
          </p:nvSpPr>
          <p:spPr>
            <a:xfrm>
              <a:off x="1694600" y="11905121"/>
              <a:ext cx="2678793" cy="627416"/>
            </a:xfrm>
            <a:prstGeom prst="rect">
              <a:avLst/>
            </a:prstGeom>
            <a:solidFill>
              <a:srgbClr val="292A2E"/>
            </a:solidFill>
          </p:spPr>
          <p:txBody>
            <a:bodyPr wrap="square" rtlCol="0">
              <a:spAutoFit/>
            </a:bodyPr>
            <a:lstStyle/>
            <a:p>
              <a:r>
                <a:rPr lang="en-US" sz="3477" dirty="0"/>
                <a:t>Springboard</a:t>
              </a:r>
            </a:p>
          </p:txBody>
        </p:sp>
      </p:grpSp>
      <p:sp>
        <p:nvSpPr>
          <p:cNvPr id="12" name="TextBox 11">
            <a:extLst>
              <a:ext uri="{FF2B5EF4-FFF2-40B4-BE49-F238E27FC236}">
                <a16:creationId xmlns:a16="http://schemas.microsoft.com/office/drawing/2014/main" id="{14F609B0-E78F-5649-B79A-87B86E3521E7}"/>
              </a:ext>
            </a:extLst>
          </p:cNvPr>
          <p:cNvSpPr txBox="1"/>
          <p:nvPr/>
        </p:nvSpPr>
        <p:spPr>
          <a:xfrm>
            <a:off x="2092887" y="970859"/>
            <a:ext cx="11389126" cy="1306255"/>
          </a:xfrm>
          <a:prstGeom prst="rect">
            <a:avLst/>
          </a:prstGeom>
          <a:noFill/>
        </p:spPr>
        <p:txBody>
          <a:bodyPr wrap="square" rtlCol="0">
            <a:spAutoFit/>
          </a:bodyPr>
          <a:lstStyle/>
          <a:p>
            <a:pPr>
              <a:lnSpc>
                <a:spcPct val="150000"/>
              </a:lnSpc>
            </a:pPr>
            <a:r>
              <a:rPr lang="en-US" sz="6000" b="1" dirty="0">
                <a:solidFill>
                  <a:schemeClr val="accent1"/>
                </a:solidFill>
                <a:latin typeface="Roboto" panose="02000000000000000000" pitchFamily="2" charset="0"/>
                <a:ea typeface="Roboto" panose="02000000000000000000" pitchFamily="2" charset="0"/>
              </a:rPr>
              <a:t>Sources</a:t>
            </a:r>
          </a:p>
        </p:txBody>
      </p:sp>
      <p:sp>
        <p:nvSpPr>
          <p:cNvPr id="17" name="TextBox 16">
            <a:extLst>
              <a:ext uri="{FF2B5EF4-FFF2-40B4-BE49-F238E27FC236}">
                <a16:creationId xmlns:a16="http://schemas.microsoft.com/office/drawing/2014/main" id="{DDB5F4C1-D98B-1547-A989-3926E931D982}"/>
              </a:ext>
            </a:extLst>
          </p:cNvPr>
          <p:cNvSpPr txBox="1"/>
          <p:nvPr/>
        </p:nvSpPr>
        <p:spPr>
          <a:xfrm>
            <a:off x="2092887" y="3075719"/>
            <a:ext cx="18329215" cy="7398307"/>
          </a:xfrm>
          <a:prstGeom prst="rect">
            <a:avLst/>
          </a:prstGeom>
          <a:noFill/>
        </p:spPr>
        <p:txBody>
          <a:bodyPr wrap="square" rtlCol="0">
            <a:spAutoFit/>
          </a:bodyPr>
          <a:lstStyle/>
          <a:p>
            <a:pPr marL="742950" indent="-742950">
              <a:buAutoNum type="arabicPeriod"/>
            </a:pPr>
            <a:r>
              <a:rPr lang="en-US" sz="4000" dirty="0">
                <a:hlinkClick r:id="rId4">
                  <a:extLst>
                    <a:ext uri="{A12FA001-AC4F-418D-AE19-62706E023703}">
                      <ahyp:hlinkClr xmlns:ahyp="http://schemas.microsoft.com/office/drawing/2018/hyperlinkcolor" val="tx"/>
                    </a:ext>
                  </a:extLst>
                </a:hlinkClick>
              </a:rPr>
              <a:t>BBC Elon Musk tweet wipes $14bn off Tesla's value</a:t>
            </a:r>
            <a:endParaRPr lang="en-US" sz="4000" dirty="0"/>
          </a:p>
          <a:p>
            <a:pPr marL="742950" indent="-742950">
              <a:buAutoNum type="arabicPeriod"/>
            </a:pPr>
            <a:r>
              <a:rPr lang="en-US" sz="4000" dirty="0">
                <a:hlinkClick r:id="rId5">
                  <a:extLst>
                    <a:ext uri="{A12FA001-AC4F-418D-AE19-62706E023703}">
                      <ahyp:hlinkClr xmlns:ahyp="http://schemas.microsoft.com/office/drawing/2018/hyperlinkcolor" val="tx"/>
                    </a:ext>
                  </a:extLst>
                </a:hlinkClick>
              </a:rPr>
              <a:t>SEC: Elon Musk Charged With Securities Fraud for Misleading Tweets</a:t>
            </a:r>
            <a:endParaRPr lang="en-US" sz="4000" dirty="0"/>
          </a:p>
          <a:p>
            <a:pPr marL="742950" indent="-742950">
              <a:buAutoNum type="arabicPeriod"/>
            </a:pPr>
            <a:r>
              <a:rPr lang="en-US" sz="4000" dirty="0">
                <a:hlinkClick r:id="rId6">
                  <a:extLst>
                    <a:ext uri="{A12FA001-AC4F-418D-AE19-62706E023703}">
                      <ahyp:hlinkClr xmlns:ahyp="http://schemas.microsoft.com/office/drawing/2018/hyperlinkcolor" val="tx"/>
                    </a:ext>
                  </a:extLst>
                </a:hlinkClick>
              </a:rPr>
              <a:t>NYT: Elon Musk Says Tesla May Go Private, and Its Stock Soars</a:t>
            </a:r>
            <a:endParaRPr lang="en-US" sz="4000" dirty="0"/>
          </a:p>
          <a:p>
            <a:pPr marL="742950" indent="-742950">
              <a:buAutoNum type="arabicPeriod"/>
            </a:pPr>
            <a:r>
              <a:rPr lang="en-US" sz="4000" dirty="0">
                <a:hlinkClick r:id="rId7">
                  <a:extLst>
                    <a:ext uri="{A12FA001-AC4F-418D-AE19-62706E023703}">
                      <ahyp:hlinkClr xmlns:ahyp="http://schemas.microsoft.com/office/drawing/2018/hyperlinkcolor" val="tx"/>
                    </a:ext>
                  </a:extLst>
                </a:hlinkClick>
              </a:rPr>
              <a:t>CNBC: Elon Musk's tweets are moving markets — and some investors are worried</a:t>
            </a:r>
            <a:endParaRPr lang="en-US" sz="4000" dirty="0"/>
          </a:p>
          <a:p>
            <a:pPr marL="742950" indent="-742950">
              <a:buAutoNum type="arabicPeriod"/>
            </a:pPr>
            <a:r>
              <a:rPr lang="en-US" sz="4000" dirty="0">
                <a:hlinkClick r:id="rId8">
                  <a:extLst>
                    <a:ext uri="{A12FA001-AC4F-418D-AE19-62706E023703}">
                      <ahyp:hlinkClr xmlns:ahyp="http://schemas.microsoft.com/office/drawing/2018/hyperlinkcolor" val="tx"/>
                    </a:ext>
                  </a:extLst>
                </a:hlinkClick>
              </a:rPr>
              <a:t>YouTube: How To Use Twitter For Trading</a:t>
            </a:r>
            <a:endParaRPr lang="en-US" sz="4000" dirty="0"/>
          </a:p>
          <a:p>
            <a:pPr marL="742950" indent="-742950">
              <a:buAutoNum type="arabicPeriod"/>
            </a:pPr>
            <a:r>
              <a:rPr lang="en-US" sz="4000" dirty="0">
                <a:hlinkClick r:id="rId9">
                  <a:extLst>
                    <a:ext uri="{A12FA001-AC4F-418D-AE19-62706E023703}">
                      <ahyp:hlinkClr xmlns:ahyp="http://schemas.microsoft.com/office/drawing/2018/hyperlinkcolor" val="tx"/>
                    </a:ext>
                  </a:extLst>
                </a:hlinkClick>
              </a:rPr>
              <a:t>CNBC: Virgin Galactic falls 17% after it gets set to sell $500 million in stock following Branson's successful flight</a:t>
            </a:r>
            <a:endParaRPr lang="en-US" sz="4000" dirty="0"/>
          </a:p>
          <a:p>
            <a:pPr marL="742950" indent="-742950">
              <a:buAutoNum type="arabicPeriod"/>
            </a:pPr>
            <a:endParaRPr lang="en-US" sz="4000" dirty="0">
              <a:solidFill>
                <a:schemeClr val="bg1"/>
              </a:solidFill>
            </a:endParaRPr>
          </a:p>
          <a:p>
            <a:pPr marL="742950" indent="-742950">
              <a:buAutoNum type="arabicPeriod"/>
            </a:pPr>
            <a:endParaRPr lang="en-US" sz="4000" dirty="0">
              <a:solidFill>
                <a:schemeClr val="bg1"/>
              </a:solidFill>
            </a:endParaRPr>
          </a:p>
          <a:p>
            <a:pPr marL="742950" indent="-742950">
              <a:buAutoNum type="arabicPeriod"/>
            </a:pPr>
            <a:endParaRPr lang="en-US" sz="4000" dirty="0">
              <a:solidFill>
                <a:schemeClr val="bg1"/>
              </a:solidFill>
            </a:endParaRPr>
          </a:p>
          <a:p>
            <a:pPr marL="742950" indent="-742950">
              <a:buAutoNum type="arabicPeriod"/>
            </a:pPr>
            <a:endParaRPr lang="en-US" sz="4000" dirty="0">
              <a:solidFill>
                <a:schemeClr val="bg1"/>
              </a:solidFill>
            </a:endParaRPr>
          </a:p>
          <a:p>
            <a:endParaRPr lang="en-US" dirty="0"/>
          </a:p>
        </p:txBody>
      </p:sp>
    </p:spTree>
    <p:extLst>
      <p:ext uri="{BB962C8B-B14F-4D97-AF65-F5344CB8AC3E}">
        <p14:creationId xmlns:p14="http://schemas.microsoft.com/office/powerpoint/2010/main" val="795939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8B164B01-4E1A-8E4F-8271-30CD16D3B06D}"/>
              </a:ext>
            </a:extLst>
          </p:cNvPr>
          <p:cNvGrpSpPr/>
          <p:nvPr/>
        </p:nvGrpSpPr>
        <p:grpSpPr>
          <a:xfrm>
            <a:off x="946428" y="11846856"/>
            <a:ext cx="3435073" cy="756280"/>
            <a:chOff x="938320" y="11826219"/>
            <a:chExt cx="3435073" cy="756280"/>
          </a:xfrm>
        </p:grpSpPr>
        <p:pic>
          <p:nvPicPr>
            <p:cNvPr id="50" name="Picture 49">
              <a:extLst>
                <a:ext uri="{FF2B5EF4-FFF2-40B4-BE49-F238E27FC236}">
                  <a16:creationId xmlns:a16="http://schemas.microsoft.com/office/drawing/2014/main" id="{80BEA2B1-7285-DA4B-AD3C-8D1CD501C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320" y="11826219"/>
              <a:ext cx="756280" cy="756280"/>
            </a:xfrm>
            <a:prstGeom prst="rect">
              <a:avLst/>
            </a:prstGeom>
            <a:solidFill>
              <a:srgbClr val="292A2E"/>
            </a:solidFill>
          </p:spPr>
        </p:pic>
        <p:sp>
          <p:nvSpPr>
            <p:cNvPr id="51" name="TextBox 50">
              <a:extLst>
                <a:ext uri="{FF2B5EF4-FFF2-40B4-BE49-F238E27FC236}">
                  <a16:creationId xmlns:a16="http://schemas.microsoft.com/office/drawing/2014/main" id="{2AA69692-6CDB-F347-BB13-98FDC9DEA3B0}"/>
                </a:ext>
              </a:extLst>
            </p:cNvPr>
            <p:cNvSpPr txBox="1"/>
            <p:nvPr/>
          </p:nvSpPr>
          <p:spPr>
            <a:xfrm>
              <a:off x="1694600" y="11905121"/>
              <a:ext cx="2678793" cy="627416"/>
            </a:xfrm>
            <a:prstGeom prst="rect">
              <a:avLst/>
            </a:prstGeom>
            <a:solidFill>
              <a:srgbClr val="292A2E"/>
            </a:solidFill>
          </p:spPr>
          <p:txBody>
            <a:bodyPr wrap="square" rtlCol="0">
              <a:spAutoFit/>
            </a:bodyPr>
            <a:lstStyle/>
            <a:p>
              <a:r>
                <a:rPr lang="en-US" sz="3477" dirty="0"/>
                <a:t>Springboard</a:t>
              </a:r>
            </a:p>
          </p:txBody>
        </p:sp>
      </p:grpSp>
      <p:grpSp>
        <p:nvGrpSpPr>
          <p:cNvPr id="5" name="Группа 38"/>
          <p:cNvGrpSpPr/>
          <p:nvPr/>
        </p:nvGrpSpPr>
        <p:grpSpPr>
          <a:xfrm>
            <a:off x="13453241" y="1658727"/>
            <a:ext cx="4466896" cy="8916593"/>
            <a:chOff x="3421706" y="1143000"/>
            <a:chExt cx="2530932" cy="5052117"/>
          </a:xfrm>
        </p:grpSpPr>
        <p:sp>
          <p:nvSpPr>
            <p:cNvPr id="6" name="Скругленный прямоугольник 39"/>
            <p:cNvSpPr/>
            <p:nvPr userDrawn="1"/>
          </p:nvSpPr>
          <p:spPr>
            <a:xfrm>
              <a:off x="5772337" y="2057401"/>
              <a:ext cx="180301" cy="487680"/>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4"/>
            </a:p>
          </p:txBody>
        </p:sp>
        <p:sp>
          <p:nvSpPr>
            <p:cNvPr id="7" name="Скругленный прямоугольник 40"/>
            <p:cNvSpPr/>
            <p:nvPr userDrawn="1"/>
          </p:nvSpPr>
          <p:spPr>
            <a:xfrm>
              <a:off x="3421706" y="1971500"/>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4"/>
            </a:p>
          </p:txBody>
        </p:sp>
        <p:sp>
          <p:nvSpPr>
            <p:cNvPr id="8" name="Скругленный прямоугольник 41"/>
            <p:cNvSpPr/>
            <p:nvPr userDrawn="1"/>
          </p:nvSpPr>
          <p:spPr>
            <a:xfrm>
              <a:off x="3421706" y="2530199"/>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4"/>
            </a:p>
          </p:txBody>
        </p:sp>
        <p:sp>
          <p:nvSpPr>
            <p:cNvPr id="9" name="Скругленный прямоугольник 42"/>
            <p:cNvSpPr/>
            <p:nvPr userDrawn="1"/>
          </p:nvSpPr>
          <p:spPr>
            <a:xfrm>
              <a:off x="3421706" y="3041744"/>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4"/>
            </a:p>
          </p:txBody>
        </p:sp>
        <p:sp>
          <p:nvSpPr>
            <p:cNvPr id="10" name="Скругленный прямоугольник 43"/>
            <p:cNvSpPr/>
            <p:nvPr userDrawn="1"/>
          </p:nvSpPr>
          <p:spPr>
            <a:xfrm>
              <a:off x="3453659" y="1143000"/>
              <a:ext cx="2465281" cy="5052117"/>
            </a:xfrm>
            <a:prstGeom prst="roundRect">
              <a:avLst/>
            </a:prstGeom>
            <a:solidFill>
              <a:schemeClr val="bg1">
                <a:lumMod val="85000"/>
                <a:lumOff val="15000"/>
              </a:schemeClr>
            </a:solidFill>
            <a:ln w="190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4"/>
            </a:p>
          </p:txBody>
        </p:sp>
        <p:sp>
          <p:nvSpPr>
            <p:cNvPr id="11" name="Овал 44"/>
            <p:cNvSpPr/>
            <p:nvPr userDrawn="1"/>
          </p:nvSpPr>
          <p:spPr>
            <a:xfrm>
              <a:off x="4481234" y="5699769"/>
              <a:ext cx="410131" cy="406782"/>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4"/>
            </a:p>
          </p:txBody>
        </p:sp>
        <p:sp>
          <p:nvSpPr>
            <p:cNvPr id="12" name="Скругленный прямоугольник 45"/>
            <p:cNvSpPr/>
            <p:nvPr userDrawn="1"/>
          </p:nvSpPr>
          <p:spPr>
            <a:xfrm>
              <a:off x="4372270" y="1457767"/>
              <a:ext cx="628058" cy="45719"/>
            </a:xfrm>
            <a:prstGeom prst="round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4"/>
            </a:p>
          </p:txBody>
        </p:sp>
        <p:sp>
          <p:nvSpPr>
            <p:cNvPr id="13" name="Овал 46"/>
            <p:cNvSpPr/>
            <p:nvPr userDrawn="1"/>
          </p:nvSpPr>
          <p:spPr>
            <a:xfrm flipH="1">
              <a:off x="4159907" y="1451578"/>
              <a:ext cx="59518" cy="58098"/>
            </a:xfrm>
            <a:prstGeom prst="ellipse">
              <a:avLst/>
            </a:prstGeom>
            <a:solidFill>
              <a:schemeClr val="tx1">
                <a:lumMod val="90000"/>
                <a:lumOff val="1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4"/>
            </a:p>
          </p:txBody>
        </p:sp>
        <p:sp>
          <p:nvSpPr>
            <p:cNvPr id="14" name="Овал 47"/>
            <p:cNvSpPr/>
            <p:nvPr userDrawn="1"/>
          </p:nvSpPr>
          <p:spPr>
            <a:xfrm flipH="1">
              <a:off x="4656540" y="1271335"/>
              <a:ext cx="59518" cy="58098"/>
            </a:xfrm>
            <a:prstGeom prst="ellipse">
              <a:avLst/>
            </a:prstGeom>
            <a:solidFill>
              <a:schemeClr val="tx1">
                <a:lumMod val="90000"/>
                <a:lumOff val="1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4"/>
            </a:p>
          </p:txBody>
        </p:sp>
      </p:grpSp>
      <p:sp>
        <p:nvSpPr>
          <p:cNvPr id="2" name="Footer Placeholder 1"/>
          <p:cNvSpPr>
            <a:spLocks noGrp="1"/>
          </p:cNvSpPr>
          <p:nvPr>
            <p:ph type="ftr" sz="quarter" idx="10"/>
          </p:nvPr>
        </p:nvSpPr>
        <p:spPr/>
        <p:txBody>
          <a:bodyPr/>
          <a:lstStyle/>
          <a:p>
            <a:r>
              <a:rPr lang="en-US"/>
              <a:t>https://github.com/Pooret/Predicting-Executive-Stock-Movements</a:t>
            </a:r>
          </a:p>
        </p:txBody>
      </p:sp>
      <p:sp>
        <p:nvSpPr>
          <p:cNvPr id="3" name="Slide Number Placeholder 2"/>
          <p:cNvSpPr>
            <a:spLocks noGrp="1"/>
          </p:cNvSpPr>
          <p:nvPr>
            <p:ph type="sldNum" sz="quarter" idx="11"/>
          </p:nvPr>
        </p:nvSpPr>
        <p:spPr/>
        <p:txBody>
          <a:bodyPr/>
          <a:lstStyle/>
          <a:p>
            <a:fld id="{56DCFB14-7DA6-44D4-A265-5EB7147727CA}" type="slidenum">
              <a:rPr lang="en-US" smtClean="0"/>
              <a:pPr/>
              <a:t>3</a:t>
            </a:fld>
            <a:endParaRPr lang="en-US"/>
          </a:p>
        </p:txBody>
      </p:sp>
      <p:pic>
        <p:nvPicPr>
          <p:cNvPr id="17" name="Picture Placeholder 16">
            <a:extLst>
              <a:ext uri="{FF2B5EF4-FFF2-40B4-BE49-F238E27FC236}">
                <a16:creationId xmlns:a16="http://schemas.microsoft.com/office/drawing/2014/main" id="{38DAC5BE-FF96-7B46-B20D-FBE337A6457A}"/>
              </a:ext>
            </a:extLst>
          </p:cNvPr>
          <p:cNvPicPr>
            <a:picLocks noGrp="1" noChangeAspect="1"/>
          </p:cNvPicPr>
          <p:nvPr>
            <p:ph type="pic" sz="quarter" idx="64"/>
          </p:nvPr>
        </p:nvPicPr>
        <p:blipFill>
          <a:blip r:embed="rId4">
            <a:extLst>
              <a:ext uri="{28A0092B-C50C-407E-A947-70E740481C1C}">
                <a14:useLocalDpi xmlns:a14="http://schemas.microsoft.com/office/drawing/2010/main" val="0"/>
              </a:ext>
            </a:extLst>
          </a:blip>
          <a:srcRect t="1537" b="1537"/>
          <a:stretch>
            <a:fillRect/>
          </a:stretch>
        </p:blipFill>
        <p:spPr/>
      </p:pic>
      <p:pic>
        <p:nvPicPr>
          <p:cNvPr id="54" name="Picture 53">
            <a:extLst>
              <a:ext uri="{FF2B5EF4-FFF2-40B4-BE49-F238E27FC236}">
                <a16:creationId xmlns:a16="http://schemas.microsoft.com/office/drawing/2014/main" id="{09E4FB4C-E552-8F43-8045-87208A8286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033" y="4594386"/>
            <a:ext cx="11705338" cy="8202279"/>
          </a:xfrm>
          <a:prstGeom prst="rect">
            <a:avLst/>
          </a:prstGeom>
        </p:spPr>
      </p:pic>
      <p:sp>
        <p:nvSpPr>
          <p:cNvPr id="48" name="Rectangle 47">
            <a:extLst>
              <a:ext uri="{FF2B5EF4-FFF2-40B4-BE49-F238E27FC236}">
                <a16:creationId xmlns:a16="http://schemas.microsoft.com/office/drawing/2014/main" id="{CF9ECB07-1961-CB4F-BC42-BA7929804F86}"/>
              </a:ext>
            </a:extLst>
          </p:cNvPr>
          <p:cNvSpPr/>
          <p:nvPr/>
        </p:nvSpPr>
        <p:spPr>
          <a:xfrm>
            <a:off x="1210937" y="4707553"/>
            <a:ext cx="11279034" cy="327373"/>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55" name="Rectangle 54">
            <a:extLst>
              <a:ext uri="{FF2B5EF4-FFF2-40B4-BE49-F238E27FC236}">
                <a16:creationId xmlns:a16="http://schemas.microsoft.com/office/drawing/2014/main" id="{B31E0508-F03F-BD46-8F95-D0A5ED8DABD9}"/>
              </a:ext>
            </a:extLst>
          </p:cNvPr>
          <p:cNvSpPr/>
          <p:nvPr/>
        </p:nvSpPr>
        <p:spPr>
          <a:xfrm>
            <a:off x="11960326" y="4859952"/>
            <a:ext cx="682045" cy="6733336"/>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56" name="Rectangle 55">
            <a:extLst>
              <a:ext uri="{FF2B5EF4-FFF2-40B4-BE49-F238E27FC236}">
                <a16:creationId xmlns:a16="http://schemas.microsoft.com/office/drawing/2014/main" id="{46D9CE77-F840-B840-8496-77C4EFDADBDD}"/>
              </a:ext>
            </a:extLst>
          </p:cNvPr>
          <p:cNvSpPr/>
          <p:nvPr/>
        </p:nvSpPr>
        <p:spPr>
          <a:xfrm>
            <a:off x="5152094" y="12128329"/>
            <a:ext cx="5970605" cy="668338"/>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grpSp>
        <p:nvGrpSpPr>
          <p:cNvPr id="43" name="Group 42">
            <a:extLst>
              <a:ext uri="{FF2B5EF4-FFF2-40B4-BE49-F238E27FC236}">
                <a16:creationId xmlns:a16="http://schemas.microsoft.com/office/drawing/2014/main" id="{F93BCAA0-00DB-5947-8615-A225206DA1B5}"/>
              </a:ext>
            </a:extLst>
          </p:cNvPr>
          <p:cNvGrpSpPr/>
          <p:nvPr/>
        </p:nvGrpSpPr>
        <p:grpSpPr>
          <a:xfrm>
            <a:off x="8287873" y="7566229"/>
            <a:ext cx="2957969" cy="461665"/>
            <a:chOff x="3931642" y="7195798"/>
            <a:chExt cx="2957968" cy="461665"/>
          </a:xfrm>
        </p:grpSpPr>
        <p:sp>
          <p:nvSpPr>
            <p:cNvPr id="23" name="Rounded Rectangle 22"/>
            <p:cNvSpPr/>
            <p:nvPr/>
          </p:nvSpPr>
          <p:spPr>
            <a:xfrm>
              <a:off x="3931642" y="7273460"/>
              <a:ext cx="214008" cy="214008"/>
            </a:xfrm>
            <a:prstGeom prst="roundRect">
              <a:avLst/>
            </a:prstGeom>
            <a:solidFill>
              <a:srgbClr val="FFA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5" name="TextBox 24"/>
            <p:cNvSpPr txBox="1"/>
            <p:nvPr/>
          </p:nvSpPr>
          <p:spPr>
            <a:xfrm>
              <a:off x="4311020" y="7195798"/>
              <a:ext cx="2578590" cy="461665"/>
            </a:xfrm>
            <a:prstGeom prst="rect">
              <a:avLst/>
            </a:prstGeom>
            <a:noFill/>
          </p:spPr>
          <p:txBody>
            <a:bodyPr wrap="none" rtlCol="0">
              <a:spAutoFit/>
            </a:bodyPr>
            <a:lstStyle/>
            <a:p>
              <a:r>
                <a:rPr lang="en-US" sz="2400" dirty="0">
                  <a:solidFill>
                    <a:schemeClr val="tx1">
                      <a:lumMod val="65000"/>
                      <a:lumOff val="35000"/>
                    </a:schemeClr>
                  </a:solidFill>
                  <a:latin typeface="Roboto Light" panose="02000000000000000000" pitchFamily="2" charset="0"/>
                  <a:ea typeface="Roboto Light" panose="02000000000000000000" pitchFamily="2" charset="0"/>
                </a:rPr>
                <a:t>TSLA Stock Price</a:t>
              </a:r>
            </a:p>
          </p:txBody>
        </p:sp>
      </p:grpSp>
      <p:grpSp>
        <p:nvGrpSpPr>
          <p:cNvPr id="40" name="Group 39">
            <a:extLst>
              <a:ext uri="{FF2B5EF4-FFF2-40B4-BE49-F238E27FC236}">
                <a16:creationId xmlns:a16="http://schemas.microsoft.com/office/drawing/2014/main" id="{E6A1A5E0-2549-1444-ADCD-B91F25F92E16}"/>
              </a:ext>
            </a:extLst>
          </p:cNvPr>
          <p:cNvGrpSpPr/>
          <p:nvPr/>
        </p:nvGrpSpPr>
        <p:grpSpPr>
          <a:xfrm>
            <a:off x="18163856" y="3007743"/>
            <a:ext cx="4579598" cy="7069123"/>
            <a:chOff x="18163853" y="3007743"/>
            <a:chExt cx="4579598" cy="7069124"/>
          </a:xfrm>
        </p:grpSpPr>
        <p:sp>
          <p:nvSpPr>
            <p:cNvPr id="41" name="Oval 40">
              <a:extLst>
                <a:ext uri="{FF2B5EF4-FFF2-40B4-BE49-F238E27FC236}">
                  <a16:creationId xmlns:a16="http://schemas.microsoft.com/office/drawing/2014/main" id="{48CB9C75-1284-364D-8EB3-930CD99A8E09}"/>
                </a:ext>
              </a:extLst>
            </p:cNvPr>
            <p:cNvSpPr/>
            <p:nvPr/>
          </p:nvSpPr>
          <p:spPr>
            <a:xfrm>
              <a:off x="18190317" y="5019208"/>
              <a:ext cx="1019474" cy="10194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2" name="Oval 41">
              <a:extLst>
                <a:ext uri="{FF2B5EF4-FFF2-40B4-BE49-F238E27FC236}">
                  <a16:creationId xmlns:a16="http://schemas.microsoft.com/office/drawing/2014/main" id="{B3C59B14-084E-7841-8301-6F75EDAB4A79}"/>
                </a:ext>
              </a:extLst>
            </p:cNvPr>
            <p:cNvSpPr/>
            <p:nvPr/>
          </p:nvSpPr>
          <p:spPr>
            <a:xfrm>
              <a:off x="18190317" y="9057393"/>
              <a:ext cx="1019474" cy="10194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4" name="Oval 43">
              <a:extLst>
                <a:ext uri="{FF2B5EF4-FFF2-40B4-BE49-F238E27FC236}">
                  <a16:creationId xmlns:a16="http://schemas.microsoft.com/office/drawing/2014/main" id="{758F6E11-A16B-0447-9DFD-9B2B4A1B1EF8}"/>
                </a:ext>
              </a:extLst>
            </p:cNvPr>
            <p:cNvSpPr/>
            <p:nvPr/>
          </p:nvSpPr>
          <p:spPr>
            <a:xfrm>
              <a:off x="18163853" y="3007743"/>
              <a:ext cx="1040574" cy="10405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dirty="0"/>
            </a:p>
          </p:txBody>
        </p:sp>
        <p:sp>
          <p:nvSpPr>
            <p:cNvPr id="45" name="Oval 44">
              <a:extLst>
                <a:ext uri="{FF2B5EF4-FFF2-40B4-BE49-F238E27FC236}">
                  <a16:creationId xmlns:a16="http://schemas.microsoft.com/office/drawing/2014/main" id="{FB3078CF-D5FB-E347-958D-E24F150B4C77}"/>
                </a:ext>
              </a:extLst>
            </p:cNvPr>
            <p:cNvSpPr/>
            <p:nvPr/>
          </p:nvSpPr>
          <p:spPr>
            <a:xfrm>
              <a:off x="18163853" y="7045941"/>
              <a:ext cx="1040574" cy="104057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6" name="Shape 2618">
              <a:extLst>
                <a:ext uri="{FF2B5EF4-FFF2-40B4-BE49-F238E27FC236}">
                  <a16:creationId xmlns:a16="http://schemas.microsoft.com/office/drawing/2014/main" id="{A53D169A-18E5-5C40-A2A9-9DF52312F316}"/>
                </a:ext>
              </a:extLst>
            </p:cNvPr>
            <p:cNvSpPr/>
            <p:nvPr/>
          </p:nvSpPr>
          <p:spPr>
            <a:xfrm>
              <a:off x="18434607" y="5248588"/>
              <a:ext cx="530891" cy="530967"/>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chemeClr val="tx1"/>
            </a:solidFill>
            <a:ln w="12700">
              <a:miter lim="400000"/>
            </a:ln>
          </p:spPr>
          <p:txBody>
            <a:bodyPr lIns="19045" tIns="19045" rIns="19045" bIns="19045" anchor="ctr"/>
            <a:lstStyle/>
            <a:p>
              <a:pPr defTabSz="22853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7" name="Shape 2533">
              <a:extLst>
                <a:ext uri="{FF2B5EF4-FFF2-40B4-BE49-F238E27FC236}">
                  <a16:creationId xmlns:a16="http://schemas.microsoft.com/office/drawing/2014/main" id="{3FA7355C-2BBC-C640-B8C2-FB3C4AB3E955}"/>
                </a:ext>
              </a:extLst>
            </p:cNvPr>
            <p:cNvSpPr/>
            <p:nvPr/>
          </p:nvSpPr>
          <p:spPr>
            <a:xfrm>
              <a:off x="18501301" y="7286288"/>
              <a:ext cx="434407" cy="530942"/>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solidFill>
              <a:schemeClr val="tx1"/>
            </a:solidFill>
            <a:ln w="12700">
              <a:miter lim="400000"/>
            </a:ln>
          </p:spPr>
          <p:txBody>
            <a:bodyPr lIns="19045" tIns="19045" rIns="19045" bIns="19045" anchor="ctr"/>
            <a:lstStyle/>
            <a:p>
              <a:pPr defTabSz="22853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2" name="Shape 2775">
              <a:extLst>
                <a:ext uri="{FF2B5EF4-FFF2-40B4-BE49-F238E27FC236}">
                  <a16:creationId xmlns:a16="http://schemas.microsoft.com/office/drawing/2014/main" id="{5BE7CE57-E444-FD4B-B543-4407599F2201}"/>
                </a:ext>
              </a:extLst>
            </p:cNvPr>
            <p:cNvSpPr/>
            <p:nvPr/>
          </p:nvSpPr>
          <p:spPr>
            <a:xfrm>
              <a:off x="18437374" y="9375145"/>
              <a:ext cx="527956" cy="383969"/>
            </a:xfrm>
            <a:custGeom>
              <a:avLst/>
              <a:gdLst/>
              <a:ahLst/>
              <a:cxnLst>
                <a:cxn ang="0">
                  <a:pos x="wd2" y="hd2"/>
                </a:cxn>
                <a:cxn ang="5400000">
                  <a:pos x="wd2" y="hd2"/>
                </a:cxn>
                <a:cxn ang="10800000">
                  <a:pos x="wd2" y="hd2"/>
                </a:cxn>
                <a:cxn ang="16200000">
                  <a:pos x="wd2" y="hd2"/>
                </a:cxn>
              </a:cxnLst>
              <a:rect l="0" t="0" r="r" b="b"/>
              <a:pathLst>
                <a:path w="21600" h="21600" extrusionOk="0">
                  <a:moveTo>
                    <a:pt x="10800" y="10755"/>
                  </a:moveTo>
                  <a:lnTo>
                    <a:pt x="1866" y="6075"/>
                  </a:lnTo>
                  <a:lnTo>
                    <a:pt x="10800" y="1395"/>
                  </a:lnTo>
                  <a:lnTo>
                    <a:pt x="19735" y="6075"/>
                  </a:lnTo>
                  <a:cubicBezTo>
                    <a:pt x="19735" y="6075"/>
                    <a:pt x="10800" y="10755"/>
                    <a:pt x="10800" y="10755"/>
                  </a:cubicBezTo>
                  <a:close/>
                  <a:moveTo>
                    <a:pt x="18031" y="17315"/>
                  </a:moveTo>
                  <a:lnTo>
                    <a:pt x="14834" y="16216"/>
                  </a:lnTo>
                  <a:lnTo>
                    <a:pt x="14832" y="16229"/>
                  </a:lnTo>
                  <a:cubicBezTo>
                    <a:pt x="14797" y="16218"/>
                    <a:pt x="14765" y="16200"/>
                    <a:pt x="14727" y="16200"/>
                  </a:cubicBezTo>
                  <a:cubicBezTo>
                    <a:pt x="14627" y="16200"/>
                    <a:pt x="14538" y="16251"/>
                    <a:pt x="14460" y="16324"/>
                  </a:cubicBezTo>
                  <a:lnTo>
                    <a:pt x="14455" y="16313"/>
                  </a:lnTo>
                  <a:lnTo>
                    <a:pt x="10820" y="20061"/>
                  </a:lnTo>
                  <a:lnTo>
                    <a:pt x="7658" y="16334"/>
                  </a:lnTo>
                  <a:lnTo>
                    <a:pt x="7653" y="16344"/>
                  </a:lnTo>
                  <a:cubicBezTo>
                    <a:pt x="7571" y="16259"/>
                    <a:pt x="7474" y="16200"/>
                    <a:pt x="7364" y="16200"/>
                  </a:cubicBezTo>
                  <a:cubicBezTo>
                    <a:pt x="7327" y="16200"/>
                    <a:pt x="7294" y="16218"/>
                    <a:pt x="7259" y="16229"/>
                  </a:cubicBezTo>
                  <a:lnTo>
                    <a:pt x="7257" y="16216"/>
                  </a:lnTo>
                  <a:lnTo>
                    <a:pt x="4013" y="17331"/>
                  </a:lnTo>
                  <a:lnTo>
                    <a:pt x="4767" y="9035"/>
                  </a:lnTo>
                  <a:lnTo>
                    <a:pt x="10589" y="12084"/>
                  </a:lnTo>
                  <a:lnTo>
                    <a:pt x="10591" y="12080"/>
                  </a:lnTo>
                  <a:cubicBezTo>
                    <a:pt x="10655" y="12122"/>
                    <a:pt x="10724" y="12150"/>
                    <a:pt x="10800" y="12150"/>
                  </a:cubicBezTo>
                  <a:cubicBezTo>
                    <a:pt x="10876" y="12150"/>
                    <a:pt x="10946" y="12122"/>
                    <a:pt x="11009" y="12080"/>
                  </a:cubicBezTo>
                  <a:lnTo>
                    <a:pt x="11011" y="12084"/>
                  </a:lnTo>
                  <a:lnTo>
                    <a:pt x="16897" y="9001"/>
                  </a:lnTo>
                  <a:cubicBezTo>
                    <a:pt x="16897" y="9001"/>
                    <a:pt x="18031" y="17315"/>
                    <a:pt x="18031" y="17315"/>
                  </a:cubicBezTo>
                  <a:close/>
                  <a:moveTo>
                    <a:pt x="21600" y="6075"/>
                  </a:moveTo>
                  <a:cubicBezTo>
                    <a:pt x="21600" y="5806"/>
                    <a:pt x="21484" y="5579"/>
                    <a:pt x="21319" y="5470"/>
                  </a:cubicBezTo>
                  <a:lnTo>
                    <a:pt x="21320" y="5466"/>
                  </a:lnTo>
                  <a:lnTo>
                    <a:pt x="21306" y="5458"/>
                  </a:lnTo>
                  <a:cubicBezTo>
                    <a:pt x="21301" y="5455"/>
                    <a:pt x="21296" y="5453"/>
                    <a:pt x="21292" y="5451"/>
                  </a:cubicBezTo>
                  <a:lnTo>
                    <a:pt x="11011" y="66"/>
                  </a:lnTo>
                  <a:lnTo>
                    <a:pt x="11009" y="70"/>
                  </a:lnTo>
                  <a:cubicBezTo>
                    <a:pt x="10946" y="28"/>
                    <a:pt x="10876" y="0"/>
                    <a:pt x="10800" y="0"/>
                  </a:cubicBezTo>
                  <a:cubicBezTo>
                    <a:pt x="10724" y="0"/>
                    <a:pt x="10655" y="28"/>
                    <a:pt x="10591" y="70"/>
                  </a:cubicBezTo>
                  <a:lnTo>
                    <a:pt x="10589" y="66"/>
                  </a:lnTo>
                  <a:lnTo>
                    <a:pt x="309" y="5451"/>
                  </a:lnTo>
                  <a:cubicBezTo>
                    <a:pt x="304" y="5453"/>
                    <a:pt x="299" y="5455"/>
                    <a:pt x="295" y="5458"/>
                  </a:cubicBezTo>
                  <a:lnTo>
                    <a:pt x="280" y="5466"/>
                  </a:lnTo>
                  <a:lnTo>
                    <a:pt x="281" y="5470"/>
                  </a:lnTo>
                  <a:cubicBezTo>
                    <a:pt x="116" y="5579"/>
                    <a:pt x="0" y="5806"/>
                    <a:pt x="0" y="6075"/>
                  </a:cubicBezTo>
                  <a:cubicBezTo>
                    <a:pt x="0" y="6344"/>
                    <a:pt x="116" y="6571"/>
                    <a:pt x="281" y="6680"/>
                  </a:cubicBezTo>
                  <a:lnTo>
                    <a:pt x="280" y="6684"/>
                  </a:lnTo>
                  <a:lnTo>
                    <a:pt x="295" y="6692"/>
                  </a:lnTo>
                  <a:cubicBezTo>
                    <a:pt x="299" y="6695"/>
                    <a:pt x="304" y="6697"/>
                    <a:pt x="309" y="6699"/>
                  </a:cubicBezTo>
                  <a:lnTo>
                    <a:pt x="1230" y="7182"/>
                  </a:lnTo>
                  <a:lnTo>
                    <a:pt x="608" y="13603"/>
                  </a:lnTo>
                  <a:cubicBezTo>
                    <a:pt x="251" y="13805"/>
                    <a:pt x="0" y="14287"/>
                    <a:pt x="0" y="14850"/>
                  </a:cubicBezTo>
                  <a:cubicBezTo>
                    <a:pt x="0" y="15596"/>
                    <a:pt x="439" y="16200"/>
                    <a:pt x="982" y="16200"/>
                  </a:cubicBezTo>
                  <a:cubicBezTo>
                    <a:pt x="1524" y="16200"/>
                    <a:pt x="1964" y="15596"/>
                    <a:pt x="1964" y="14850"/>
                  </a:cubicBezTo>
                  <a:cubicBezTo>
                    <a:pt x="1964" y="14416"/>
                    <a:pt x="1812" y="14034"/>
                    <a:pt x="1580" y="13787"/>
                  </a:cubicBezTo>
                  <a:lnTo>
                    <a:pt x="2173" y="7676"/>
                  </a:lnTo>
                  <a:lnTo>
                    <a:pt x="3822" y="8540"/>
                  </a:lnTo>
                  <a:lnTo>
                    <a:pt x="2950" y="18135"/>
                  </a:lnTo>
                  <a:lnTo>
                    <a:pt x="2958" y="18138"/>
                  </a:lnTo>
                  <a:cubicBezTo>
                    <a:pt x="2955" y="18167"/>
                    <a:pt x="2945" y="18193"/>
                    <a:pt x="2945" y="18225"/>
                  </a:cubicBezTo>
                  <a:cubicBezTo>
                    <a:pt x="2945" y="18598"/>
                    <a:pt x="3165" y="18900"/>
                    <a:pt x="3436" y="18900"/>
                  </a:cubicBezTo>
                  <a:cubicBezTo>
                    <a:pt x="3474" y="18900"/>
                    <a:pt x="3506" y="18884"/>
                    <a:pt x="3541" y="18873"/>
                  </a:cubicBezTo>
                  <a:lnTo>
                    <a:pt x="3543" y="18884"/>
                  </a:lnTo>
                  <a:lnTo>
                    <a:pt x="7238" y="17613"/>
                  </a:lnTo>
                  <a:lnTo>
                    <a:pt x="10506" y="21465"/>
                  </a:lnTo>
                  <a:lnTo>
                    <a:pt x="10510" y="21456"/>
                  </a:lnTo>
                  <a:cubicBezTo>
                    <a:pt x="10593" y="21541"/>
                    <a:pt x="10690" y="21600"/>
                    <a:pt x="10800" y="21600"/>
                  </a:cubicBezTo>
                  <a:cubicBezTo>
                    <a:pt x="10901" y="21600"/>
                    <a:pt x="10989" y="21548"/>
                    <a:pt x="11068" y="21476"/>
                  </a:cubicBezTo>
                  <a:lnTo>
                    <a:pt x="11072" y="21487"/>
                  </a:lnTo>
                  <a:lnTo>
                    <a:pt x="14834" y="17607"/>
                  </a:lnTo>
                  <a:lnTo>
                    <a:pt x="18548" y="18884"/>
                  </a:lnTo>
                  <a:lnTo>
                    <a:pt x="18550" y="18871"/>
                  </a:lnTo>
                  <a:cubicBezTo>
                    <a:pt x="18585" y="18882"/>
                    <a:pt x="18618" y="18900"/>
                    <a:pt x="18655" y="18900"/>
                  </a:cubicBezTo>
                  <a:cubicBezTo>
                    <a:pt x="18926" y="18900"/>
                    <a:pt x="19145" y="18598"/>
                    <a:pt x="19145" y="18225"/>
                  </a:cubicBezTo>
                  <a:cubicBezTo>
                    <a:pt x="19145" y="18181"/>
                    <a:pt x="19135" y="18143"/>
                    <a:pt x="19130" y="18102"/>
                  </a:cubicBezTo>
                  <a:lnTo>
                    <a:pt x="19137" y="18100"/>
                  </a:lnTo>
                  <a:lnTo>
                    <a:pt x="17830" y="8513"/>
                  </a:lnTo>
                  <a:lnTo>
                    <a:pt x="21292" y="6699"/>
                  </a:lnTo>
                  <a:cubicBezTo>
                    <a:pt x="21296" y="6697"/>
                    <a:pt x="21301" y="6695"/>
                    <a:pt x="21306" y="6692"/>
                  </a:cubicBezTo>
                  <a:lnTo>
                    <a:pt x="21320" y="6684"/>
                  </a:lnTo>
                  <a:lnTo>
                    <a:pt x="21319" y="6680"/>
                  </a:lnTo>
                  <a:cubicBezTo>
                    <a:pt x="21484" y="6571"/>
                    <a:pt x="21600" y="6344"/>
                    <a:pt x="21600" y="6075"/>
                  </a:cubicBezTo>
                </a:path>
              </a:pathLst>
            </a:custGeom>
            <a:solidFill>
              <a:schemeClr val="tx1"/>
            </a:solidFill>
            <a:ln w="12700">
              <a:miter lim="400000"/>
            </a:ln>
          </p:spPr>
          <p:txBody>
            <a:bodyPr lIns="19045" tIns="19045" rIns="19045" bIns="19045" anchor="ctr"/>
            <a:lstStyle/>
            <a:p>
              <a:pPr defTabSz="22853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3" name="Shape 2613">
              <a:extLst>
                <a:ext uri="{FF2B5EF4-FFF2-40B4-BE49-F238E27FC236}">
                  <a16:creationId xmlns:a16="http://schemas.microsoft.com/office/drawing/2014/main" id="{DF98346A-4E05-CB44-8B93-7028B55DF3B5}"/>
                </a:ext>
              </a:extLst>
            </p:cNvPr>
            <p:cNvSpPr/>
            <p:nvPr/>
          </p:nvSpPr>
          <p:spPr>
            <a:xfrm>
              <a:off x="18404766" y="3262559"/>
              <a:ext cx="530942" cy="530942"/>
            </a:xfrm>
            <a:custGeom>
              <a:avLst/>
              <a:gdLst/>
              <a:ahLst/>
              <a:cxnLst>
                <a:cxn ang="0">
                  <a:pos x="wd2" y="hd2"/>
                </a:cxn>
                <a:cxn ang="5400000">
                  <a:pos x="wd2" y="hd2"/>
                </a:cxn>
                <a:cxn ang="10800000">
                  <a:pos x="wd2" y="hd2"/>
                </a:cxn>
                <a:cxn ang="16200000">
                  <a:pos x="wd2" y="hd2"/>
                </a:cxn>
              </a:cxnLst>
              <a:rect l="0" t="0" r="r" b="b"/>
              <a:pathLst>
                <a:path w="21600" h="21600" extrusionOk="0">
                  <a:moveTo>
                    <a:pt x="19636" y="1964"/>
                  </a:moveTo>
                  <a:lnTo>
                    <a:pt x="10800" y="1964"/>
                  </a:lnTo>
                  <a:cubicBezTo>
                    <a:pt x="8836" y="1964"/>
                    <a:pt x="8836" y="0"/>
                    <a:pt x="6873" y="0"/>
                  </a:cubicBezTo>
                  <a:lnTo>
                    <a:pt x="1964" y="0"/>
                  </a:lnTo>
                  <a:cubicBezTo>
                    <a:pt x="879" y="0"/>
                    <a:pt x="0" y="879"/>
                    <a:pt x="0" y="1964"/>
                  </a:cubicBezTo>
                  <a:lnTo>
                    <a:pt x="0" y="15709"/>
                  </a:lnTo>
                  <a:cubicBezTo>
                    <a:pt x="0" y="16794"/>
                    <a:pt x="879" y="17673"/>
                    <a:pt x="1964" y="17673"/>
                  </a:cubicBezTo>
                  <a:lnTo>
                    <a:pt x="6599" y="17673"/>
                  </a:lnTo>
                  <a:cubicBezTo>
                    <a:pt x="6257" y="17372"/>
                    <a:pt x="5941" y="17046"/>
                    <a:pt x="5656" y="16691"/>
                  </a:cubicBezTo>
                  <a:lnTo>
                    <a:pt x="1964" y="16691"/>
                  </a:lnTo>
                  <a:cubicBezTo>
                    <a:pt x="1422" y="16691"/>
                    <a:pt x="982" y="16252"/>
                    <a:pt x="982" y="15709"/>
                  </a:cubicBezTo>
                  <a:lnTo>
                    <a:pt x="982" y="5891"/>
                  </a:lnTo>
                  <a:lnTo>
                    <a:pt x="6599" y="5891"/>
                  </a:lnTo>
                  <a:cubicBezTo>
                    <a:pt x="7023" y="5517"/>
                    <a:pt x="7484" y="5185"/>
                    <a:pt x="7982" y="4909"/>
                  </a:cubicBezTo>
                  <a:lnTo>
                    <a:pt x="982" y="4909"/>
                  </a:lnTo>
                  <a:lnTo>
                    <a:pt x="982" y="1964"/>
                  </a:lnTo>
                  <a:cubicBezTo>
                    <a:pt x="982" y="1422"/>
                    <a:pt x="1422" y="982"/>
                    <a:pt x="1964" y="982"/>
                  </a:cubicBezTo>
                  <a:lnTo>
                    <a:pt x="6873" y="982"/>
                  </a:lnTo>
                  <a:cubicBezTo>
                    <a:pt x="8345" y="982"/>
                    <a:pt x="8345" y="2946"/>
                    <a:pt x="10800" y="2946"/>
                  </a:cubicBezTo>
                  <a:lnTo>
                    <a:pt x="19636" y="2946"/>
                  </a:lnTo>
                  <a:cubicBezTo>
                    <a:pt x="20178" y="2946"/>
                    <a:pt x="20618" y="3385"/>
                    <a:pt x="20618" y="3927"/>
                  </a:cubicBezTo>
                  <a:lnTo>
                    <a:pt x="20618" y="4909"/>
                  </a:lnTo>
                  <a:lnTo>
                    <a:pt x="15582" y="4909"/>
                  </a:lnTo>
                  <a:cubicBezTo>
                    <a:pt x="16080" y="5185"/>
                    <a:pt x="16541" y="5517"/>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4"/>
                    <a:pt x="19636" y="1964"/>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8"/>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7"/>
                    <a:pt x="16278" y="16972"/>
                  </a:cubicBezTo>
                  <a:lnTo>
                    <a:pt x="16972" y="17666"/>
                  </a:lnTo>
                  <a:cubicBezTo>
                    <a:pt x="16969" y="17668"/>
                    <a:pt x="16967" y="17671"/>
                    <a:pt x="16965" y="17673"/>
                  </a:cubicBezTo>
                  <a:lnTo>
                    <a:pt x="16979" y="17673"/>
                  </a:lnTo>
                  <a:lnTo>
                    <a:pt x="20762" y="21457"/>
                  </a:lnTo>
                  <a:cubicBezTo>
                    <a:pt x="20851" y="21546"/>
                    <a:pt x="20974" y="21600"/>
                    <a:pt x="21109" y="21600"/>
                  </a:cubicBezTo>
                  <a:cubicBezTo>
                    <a:pt x="21380" y="21600"/>
                    <a:pt x="21600" y="21381"/>
                    <a:pt x="21600" y="21109"/>
                  </a:cubicBezTo>
                  <a:cubicBezTo>
                    <a:pt x="21600" y="20974"/>
                    <a:pt x="21545" y="20851"/>
                    <a:pt x="21456" y="20762"/>
                  </a:cubicBezTo>
                  <a:cubicBezTo>
                    <a:pt x="21456" y="20762"/>
                    <a:pt x="16972" y="16278"/>
                    <a:pt x="16972" y="16278"/>
                  </a:cubicBezTo>
                  <a:close/>
                </a:path>
              </a:pathLst>
            </a:custGeom>
            <a:solidFill>
              <a:schemeClr val="tx1"/>
            </a:solidFill>
            <a:ln w="12700">
              <a:miter lim="400000"/>
            </a:ln>
          </p:spPr>
          <p:txBody>
            <a:bodyPr lIns="19045" tIns="19045" rIns="19045" bIns="19045" anchor="ctr"/>
            <a:lstStyle/>
            <a:p>
              <a:pPr defTabSz="22853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7" name="TextBox 56">
              <a:extLst>
                <a:ext uri="{FF2B5EF4-FFF2-40B4-BE49-F238E27FC236}">
                  <a16:creationId xmlns:a16="http://schemas.microsoft.com/office/drawing/2014/main" id="{AB301AFF-260C-F642-BA39-8A3C0D435A52}"/>
                </a:ext>
              </a:extLst>
            </p:cNvPr>
            <p:cNvSpPr txBox="1"/>
            <p:nvPr/>
          </p:nvSpPr>
          <p:spPr>
            <a:xfrm>
              <a:off x="19204426" y="3196241"/>
              <a:ext cx="3499228" cy="627416"/>
            </a:xfrm>
            <a:prstGeom prst="rect">
              <a:avLst/>
            </a:prstGeom>
            <a:noFill/>
          </p:spPr>
          <p:txBody>
            <a:bodyPr wrap="none" rtlCol="0">
              <a:spAutoFit/>
            </a:bodyPr>
            <a:lstStyle/>
            <a:p>
              <a:r>
                <a:rPr lang="en-US" sz="3477" dirty="0"/>
                <a:t>Feature Extraction</a:t>
              </a:r>
            </a:p>
          </p:txBody>
        </p:sp>
        <p:sp>
          <p:nvSpPr>
            <p:cNvPr id="58" name="TextBox 57">
              <a:extLst>
                <a:ext uri="{FF2B5EF4-FFF2-40B4-BE49-F238E27FC236}">
                  <a16:creationId xmlns:a16="http://schemas.microsoft.com/office/drawing/2014/main" id="{0785E871-2167-3248-A924-1F37B5AE8EBA}"/>
                </a:ext>
              </a:extLst>
            </p:cNvPr>
            <p:cNvSpPr txBox="1"/>
            <p:nvPr/>
          </p:nvSpPr>
          <p:spPr>
            <a:xfrm>
              <a:off x="19204428" y="4999058"/>
              <a:ext cx="3539023" cy="1162498"/>
            </a:xfrm>
            <a:prstGeom prst="rect">
              <a:avLst/>
            </a:prstGeom>
            <a:noFill/>
          </p:spPr>
          <p:txBody>
            <a:bodyPr wrap="square" rtlCol="0">
              <a:spAutoFit/>
            </a:bodyPr>
            <a:lstStyle/>
            <a:p>
              <a:r>
                <a:rPr lang="en-US" sz="3477" dirty="0"/>
                <a:t>Feature Engineering</a:t>
              </a:r>
            </a:p>
          </p:txBody>
        </p:sp>
        <p:sp>
          <p:nvSpPr>
            <p:cNvPr id="59" name="TextBox 58">
              <a:extLst>
                <a:ext uri="{FF2B5EF4-FFF2-40B4-BE49-F238E27FC236}">
                  <a16:creationId xmlns:a16="http://schemas.microsoft.com/office/drawing/2014/main" id="{7ECAC16A-F8B2-7F40-A06A-56D45F735F6C}"/>
                </a:ext>
              </a:extLst>
            </p:cNvPr>
            <p:cNvSpPr txBox="1"/>
            <p:nvPr/>
          </p:nvSpPr>
          <p:spPr>
            <a:xfrm>
              <a:off x="19198207" y="6978993"/>
              <a:ext cx="3505511" cy="1162498"/>
            </a:xfrm>
            <a:prstGeom prst="rect">
              <a:avLst/>
            </a:prstGeom>
            <a:noFill/>
          </p:spPr>
          <p:txBody>
            <a:bodyPr wrap="square" rtlCol="0">
              <a:spAutoFit/>
            </a:bodyPr>
            <a:lstStyle/>
            <a:p>
              <a:r>
                <a:rPr lang="en-US" sz="3477" dirty="0"/>
                <a:t>Natural Language Processing</a:t>
              </a:r>
            </a:p>
          </p:txBody>
        </p:sp>
        <p:sp>
          <p:nvSpPr>
            <p:cNvPr id="60" name="TextBox 59">
              <a:extLst>
                <a:ext uri="{FF2B5EF4-FFF2-40B4-BE49-F238E27FC236}">
                  <a16:creationId xmlns:a16="http://schemas.microsoft.com/office/drawing/2014/main" id="{7156373E-293A-6847-87CE-54749D247296}"/>
                </a:ext>
              </a:extLst>
            </p:cNvPr>
            <p:cNvSpPr txBox="1"/>
            <p:nvPr/>
          </p:nvSpPr>
          <p:spPr>
            <a:xfrm>
              <a:off x="19197428" y="9253517"/>
              <a:ext cx="3419526" cy="627416"/>
            </a:xfrm>
            <a:prstGeom prst="rect">
              <a:avLst/>
            </a:prstGeom>
            <a:noFill/>
          </p:spPr>
          <p:txBody>
            <a:bodyPr wrap="none" rtlCol="0">
              <a:spAutoFit/>
            </a:bodyPr>
            <a:lstStyle/>
            <a:p>
              <a:r>
                <a:rPr lang="en-US" sz="3477" dirty="0"/>
                <a:t>Machine Learning</a:t>
              </a:r>
            </a:p>
          </p:txBody>
        </p:sp>
      </p:grpSp>
      <p:sp>
        <p:nvSpPr>
          <p:cNvPr id="61" name="Rectangle 60">
            <a:extLst>
              <a:ext uri="{FF2B5EF4-FFF2-40B4-BE49-F238E27FC236}">
                <a16:creationId xmlns:a16="http://schemas.microsoft.com/office/drawing/2014/main" id="{EFF79CBA-8577-FD44-8AF5-DC1C6586ED2E}"/>
              </a:ext>
            </a:extLst>
          </p:cNvPr>
          <p:cNvSpPr/>
          <p:nvPr/>
        </p:nvSpPr>
        <p:spPr>
          <a:xfrm>
            <a:off x="1377673" y="2695902"/>
            <a:ext cx="9400032" cy="1200329"/>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Rapidly determine company stock changes with CEO’s Tweets</a:t>
            </a:r>
          </a:p>
        </p:txBody>
      </p:sp>
      <p:sp>
        <p:nvSpPr>
          <p:cNvPr id="63" name="TextBox 62">
            <a:extLst>
              <a:ext uri="{FF2B5EF4-FFF2-40B4-BE49-F238E27FC236}">
                <a16:creationId xmlns:a16="http://schemas.microsoft.com/office/drawing/2014/main" id="{836F2AFF-1E8D-FC47-91D6-611BC90249E2}"/>
              </a:ext>
            </a:extLst>
          </p:cNvPr>
          <p:cNvSpPr txBox="1"/>
          <p:nvPr/>
        </p:nvSpPr>
        <p:spPr>
          <a:xfrm>
            <a:off x="1210936" y="902717"/>
            <a:ext cx="5764720" cy="982513"/>
          </a:xfrm>
          <a:prstGeom prst="rect">
            <a:avLst/>
          </a:prstGeom>
          <a:noFill/>
        </p:spPr>
        <p:txBody>
          <a:bodyPr wrap="none" rtlCol="0">
            <a:spAutoFit/>
          </a:bodyPr>
          <a:lstStyle/>
          <a:p>
            <a:pPr>
              <a:lnSpc>
                <a:spcPct val="150000"/>
              </a:lnSpc>
            </a:pPr>
            <a:r>
              <a:rPr lang="en-US" sz="4400" b="1" dirty="0">
                <a:solidFill>
                  <a:schemeClr val="accent1"/>
                </a:solidFill>
                <a:latin typeface="Roboto" panose="02000000000000000000" pitchFamily="2" charset="0"/>
                <a:ea typeface="Roboto" panose="02000000000000000000" pitchFamily="2" charset="0"/>
              </a:rPr>
              <a:t>Mobile-App</a:t>
            </a:r>
            <a:r>
              <a:rPr lang="en-US" sz="4400" b="1" dirty="0">
                <a:solidFill>
                  <a:schemeClr val="tx1">
                    <a:lumMod val="65000"/>
                    <a:lumOff val="35000"/>
                  </a:schemeClr>
                </a:solidFill>
                <a:latin typeface="Roboto" panose="02000000000000000000" pitchFamily="2" charset="0"/>
                <a:ea typeface="Roboto" panose="02000000000000000000" pitchFamily="2" charset="0"/>
              </a:rPr>
              <a:t> Mock Up</a:t>
            </a:r>
            <a:endParaRPr lang="en-US" sz="4400" b="1" dirty="0">
              <a:solidFill>
                <a:schemeClr val="accent2"/>
              </a:solidFill>
              <a:latin typeface="Roboto" panose="02000000000000000000" pitchFamily="2" charset="0"/>
              <a:ea typeface="Roboto" panose="02000000000000000000" pitchFamily="2" charset="0"/>
            </a:endParaRPr>
          </a:p>
        </p:txBody>
      </p:sp>
      <p:cxnSp>
        <p:nvCxnSpPr>
          <p:cNvPr id="67" name="Straight Connector 66">
            <a:extLst>
              <a:ext uri="{FF2B5EF4-FFF2-40B4-BE49-F238E27FC236}">
                <a16:creationId xmlns:a16="http://schemas.microsoft.com/office/drawing/2014/main" id="{C1CFDF18-3921-1149-9D03-85B3CD6D16C5}"/>
              </a:ext>
            </a:extLst>
          </p:cNvPr>
          <p:cNvCxnSpPr>
            <a:cxnSpLocks/>
          </p:cNvCxnSpPr>
          <p:nvPr/>
        </p:nvCxnSpPr>
        <p:spPr>
          <a:xfrm flipH="1">
            <a:off x="8300460" y="8579941"/>
            <a:ext cx="235239" cy="0"/>
          </a:xfrm>
          <a:prstGeom prst="line">
            <a:avLst/>
          </a:prstGeom>
          <a:ln w="107950">
            <a:solidFill>
              <a:srgbClr val="FFA500"/>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89078918-B7B0-7D4C-857D-86B4C6CCCAB7}"/>
              </a:ext>
            </a:extLst>
          </p:cNvPr>
          <p:cNvSpPr txBox="1"/>
          <p:nvPr/>
        </p:nvSpPr>
        <p:spPr>
          <a:xfrm>
            <a:off x="8571348" y="8350795"/>
            <a:ext cx="3127779" cy="461665"/>
          </a:xfrm>
          <a:prstGeom prst="rect">
            <a:avLst/>
          </a:prstGeom>
          <a:noFill/>
        </p:spPr>
        <p:txBody>
          <a:bodyPr wrap="none" rtlCol="0">
            <a:spAutoFit/>
          </a:bodyPr>
          <a:lstStyle/>
          <a:p>
            <a:r>
              <a:rPr lang="en-US" sz="2400" dirty="0">
                <a:latin typeface="Roboto Light" panose="02000000000000000000" pitchFamily="2" charset="0"/>
                <a:ea typeface="Roboto Light" panose="02000000000000000000" pitchFamily="2" charset="0"/>
              </a:rPr>
              <a:t>Predicted Stock Price</a:t>
            </a:r>
          </a:p>
        </p:txBody>
      </p:sp>
      <p:cxnSp>
        <p:nvCxnSpPr>
          <p:cNvPr id="69" name="Straight Connector 68">
            <a:extLst>
              <a:ext uri="{FF2B5EF4-FFF2-40B4-BE49-F238E27FC236}">
                <a16:creationId xmlns:a16="http://schemas.microsoft.com/office/drawing/2014/main" id="{AC1B7436-6ECF-6442-B2E0-073C13BC23CC}"/>
              </a:ext>
            </a:extLst>
          </p:cNvPr>
          <p:cNvCxnSpPr>
            <a:cxnSpLocks/>
          </p:cNvCxnSpPr>
          <p:nvPr/>
        </p:nvCxnSpPr>
        <p:spPr>
          <a:xfrm flipH="1">
            <a:off x="7979219" y="8579941"/>
            <a:ext cx="235239" cy="0"/>
          </a:xfrm>
          <a:prstGeom prst="line">
            <a:avLst/>
          </a:prstGeom>
          <a:ln w="107950">
            <a:solidFill>
              <a:srgbClr val="FFA5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6274262-6D2C-644D-8AA3-B1B1B36D37ED}"/>
              </a:ext>
            </a:extLst>
          </p:cNvPr>
          <p:cNvCxnSpPr>
            <a:cxnSpLocks/>
          </p:cNvCxnSpPr>
          <p:nvPr/>
        </p:nvCxnSpPr>
        <p:spPr>
          <a:xfrm flipH="1">
            <a:off x="7660845" y="8579941"/>
            <a:ext cx="235239" cy="0"/>
          </a:xfrm>
          <a:prstGeom prst="line">
            <a:avLst/>
          </a:prstGeom>
          <a:ln w="107950">
            <a:solidFill>
              <a:srgbClr val="FFA5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1180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https://github.com/Pooret/Predicting-Executive-Stock-Movements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4</a:t>
            </a:fld>
            <a:endParaRPr lang="en-US"/>
          </a:p>
        </p:txBody>
      </p:sp>
      <p:graphicFrame>
        <p:nvGraphicFramePr>
          <p:cNvPr id="4" name="Table 3"/>
          <p:cNvGraphicFramePr>
            <a:graphicFrameLocks noGrp="1"/>
          </p:cNvGraphicFramePr>
          <p:nvPr>
            <p:extLst/>
          </p:nvPr>
        </p:nvGraphicFramePr>
        <p:xfrm>
          <a:off x="1378729" y="2684026"/>
          <a:ext cx="20099028" cy="8619312"/>
        </p:xfrm>
        <a:graphic>
          <a:graphicData uri="http://schemas.openxmlformats.org/drawingml/2006/table">
            <a:tbl>
              <a:tblPr firstRow="1" bandRow="1">
                <a:tableStyleId>{5C22544A-7EE6-4342-B048-85BDC9FD1C3A}</a:tableStyleId>
              </a:tblPr>
              <a:tblGrid>
                <a:gridCol w="3349838">
                  <a:extLst>
                    <a:ext uri="{9D8B030D-6E8A-4147-A177-3AD203B41FA5}">
                      <a16:colId xmlns:a16="http://schemas.microsoft.com/office/drawing/2014/main" val="20000"/>
                    </a:ext>
                  </a:extLst>
                </a:gridCol>
                <a:gridCol w="3349838">
                  <a:extLst>
                    <a:ext uri="{9D8B030D-6E8A-4147-A177-3AD203B41FA5}">
                      <a16:colId xmlns:a16="http://schemas.microsoft.com/office/drawing/2014/main" val="20001"/>
                    </a:ext>
                  </a:extLst>
                </a:gridCol>
                <a:gridCol w="3349838">
                  <a:extLst>
                    <a:ext uri="{9D8B030D-6E8A-4147-A177-3AD203B41FA5}">
                      <a16:colId xmlns:a16="http://schemas.microsoft.com/office/drawing/2014/main" val="20002"/>
                    </a:ext>
                  </a:extLst>
                </a:gridCol>
                <a:gridCol w="3349838">
                  <a:extLst>
                    <a:ext uri="{9D8B030D-6E8A-4147-A177-3AD203B41FA5}">
                      <a16:colId xmlns:a16="http://schemas.microsoft.com/office/drawing/2014/main" val="20003"/>
                    </a:ext>
                  </a:extLst>
                </a:gridCol>
                <a:gridCol w="3349838">
                  <a:extLst>
                    <a:ext uri="{9D8B030D-6E8A-4147-A177-3AD203B41FA5}">
                      <a16:colId xmlns:a16="http://schemas.microsoft.com/office/drawing/2014/main" val="20004"/>
                    </a:ext>
                  </a:extLst>
                </a:gridCol>
                <a:gridCol w="3349838">
                  <a:extLst>
                    <a:ext uri="{9D8B030D-6E8A-4147-A177-3AD203B41FA5}">
                      <a16:colId xmlns:a16="http://schemas.microsoft.com/office/drawing/2014/main" val="20005"/>
                    </a:ext>
                  </a:extLst>
                </a:gridCol>
              </a:tblGrid>
              <a:tr h="1044304">
                <a:tc>
                  <a:txBody>
                    <a:bodyPr/>
                    <a:lstStyle/>
                    <a:p>
                      <a:pPr algn="ctr"/>
                      <a:r>
                        <a:rPr lang="en-US" sz="2800" b="0" dirty="0">
                          <a:solidFill>
                            <a:schemeClr val="tx2"/>
                          </a:solidFill>
                          <a:latin typeface="Roboto Light" panose="02000000000000000000" pitchFamily="2" charset="0"/>
                          <a:ea typeface="Roboto Light" panose="02000000000000000000" pitchFamily="2" charset="0"/>
                        </a:rPr>
                        <a:t>Executive</a:t>
                      </a:r>
                    </a:p>
                  </a:txBody>
                  <a:tcPr marL="91439" marR="91439" anchor="ctr">
                    <a:solidFill>
                      <a:schemeClr val="accent1"/>
                    </a:solidFill>
                  </a:tcPr>
                </a:tc>
                <a:tc>
                  <a:txBody>
                    <a:bodyPr/>
                    <a:lstStyle/>
                    <a:p>
                      <a:pPr algn="ctr"/>
                      <a:r>
                        <a:rPr lang="en-US" sz="2800" b="0" dirty="0">
                          <a:solidFill>
                            <a:schemeClr val="tx2"/>
                          </a:solidFill>
                          <a:latin typeface="Roboto Light" panose="02000000000000000000" pitchFamily="2" charset="0"/>
                          <a:ea typeface="Roboto Light" panose="02000000000000000000" pitchFamily="2" charset="0"/>
                        </a:rPr>
                        <a:t>Twitter Handle</a:t>
                      </a:r>
                    </a:p>
                  </a:txBody>
                  <a:tcPr marL="91439" marR="91439" anchor="ctr">
                    <a:solidFill>
                      <a:schemeClr val="accent1"/>
                    </a:solidFill>
                  </a:tcPr>
                </a:tc>
                <a:tc>
                  <a:txBody>
                    <a:bodyPr/>
                    <a:lstStyle/>
                    <a:p>
                      <a:pPr algn="ctr"/>
                      <a:r>
                        <a:rPr lang="en-US" sz="2800" b="0" dirty="0">
                          <a:solidFill>
                            <a:schemeClr val="tx2"/>
                          </a:solidFill>
                          <a:latin typeface="Roboto Light" panose="02000000000000000000" pitchFamily="2" charset="0"/>
                          <a:ea typeface="Roboto Light" panose="02000000000000000000" pitchFamily="2" charset="0"/>
                        </a:rPr>
                        <a:t>Company Affiliation</a:t>
                      </a:r>
                    </a:p>
                  </a:txBody>
                  <a:tcPr marL="91439" marR="91439" anchor="ctr">
                    <a:solidFill>
                      <a:schemeClr val="accent1"/>
                    </a:solidFill>
                  </a:tcPr>
                </a:tc>
                <a:tc>
                  <a:txBody>
                    <a:bodyPr/>
                    <a:lstStyle/>
                    <a:p>
                      <a:pPr algn="ctr"/>
                      <a:r>
                        <a:rPr lang="en-US" sz="2800" b="0" dirty="0">
                          <a:solidFill>
                            <a:schemeClr val="tx2"/>
                          </a:solidFill>
                          <a:latin typeface="Roboto Light" panose="02000000000000000000" pitchFamily="2" charset="0"/>
                          <a:ea typeface="Roboto Light" panose="02000000000000000000" pitchFamily="2" charset="0"/>
                        </a:rPr>
                        <a:t>Total Tweets Collected</a:t>
                      </a:r>
                    </a:p>
                  </a:txBody>
                  <a:tcPr marL="91439" marR="91439" anchor="ctr">
                    <a:solidFill>
                      <a:schemeClr val="accent1"/>
                    </a:solidFill>
                  </a:tcPr>
                </a:tc>
                <a:tc>
                  <a:txBody>
                    <a:bodyPr/>
                    <a:lstStyle/>
                    <a:p>
                      <a:pPr algn="ctr"/>
                      <a:r>
                        <a:rPr lang="en-US" sz="2800" b="0" dirty="0">
                          <a:solidFill>
                            <a:schemeClr val="tx2"/>
                          </a:solidFill>
                          <a:latin typeface="Roboto Light" panose="02000000000000000000" pitchFamily="2" charset="0"/>
                          <a:ea typeface="Roboto Light" panose="02000000000000000000" pitchFamily="2" charset="0"/>
                        </a:rPr>
                        <a:t>Company Stock Ticker</a:t>
                      </a:r>
                    </a:p>
                  </a:txBody>
                  <a:tcPr marL="91439" marR="91439" anchor="ctr">
                    <a:solidFill>
                      <a:schemeClr val="accent1"/>
                    </a:solidFill>
                  </a:tcPr>
                </a:tc>
                <a:tc>
                  <a:txBody>
                    <a:bodyPr/>
                    <a:lstStyle/>
                    <a:p>
                      <a:pPr algn="ctr"/>
                      <a:r>
                        <a:rPr lang="en-US" sz="2800" b="0" dirty="0">
                          <a:solidFill>
                            <a:schemeClr val="tx2"/>
                          </a:solidFill>
                          <a:latin typeface="Roboto Light" panose="02000000000000000000" pitchFamily="2" charset="0"/>
                          <a:ea typeface="Roboto Light" panose="02000000000000000000" pitchFamily="2" charset="0"/>
                        </a:rPr>
                        <a:t>Total Market Days Collected</a:t>
                      </a:r>
                    </a:p>
                  </a:txBody>
                  <a:tcPr marL="91439" marR="91439" anchor="ctr">
                    <a:solidFill>
                      <a:schemeClr val="accent1"/>
                    </a:solidFill>
                  </a:tcPr>
                </a:tc>
                <a:extLst>
                  <a:ext uri="{0D108BD9-81ED-4DB2-BD59-A6C34878D82A}">
                    <a16:rowId xmlns:a16="http://schemas.microsoft.com/office/drawing/2014/main" val="10000"/>
                  </a:ext>
                </a:extLst>
              </a:tr>
              <a:tr h="1044304">
                <a:tc>
                  <a:txBody>
                    <a:bodyPr/>
                    <a:lstStyle/>
                    <a:p>
                      <a:pPr algn="ctr"/>
                      <a:r>
                        <a:rPr lang="en-US" sz="2800" b="1" dirty="0">
                          <a:solidFill>
                            <a:schemeClr val="tx2"/>
                          </a:solidFill>
                          <a:latin typeface="Roboto Light" panose="02000000000000000000" pitchFamily="2" charset="0"/>
                          <a:ea typeface="Roboto Light" panose="02000000000000000000" pitchFamily="2" charset="0"/>
                        </a:rPr>
                        <a:t>Elon Musk</a:t>
                      </a:r>
                    </a:p>
                  </a:txBody>
                  <a:tcPr marL="91439" marR="91439" anchor="ctr">
                    <a:solidFill>
                      <a:schemeClr val="accent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a:t>
                      </a:r>
                      <a:r>
                        <a:rPr lang="en-US" sz="2800" dirty="0" err="1">
                          <a:solidFill>
                            <a:schemeClr val="bg1"/>
                          </a:solidFill>
                          <a:latin typeface="Roboto Light" panose="02000000000000000000" pitchFamily="2" charset="0"/>
                          <a:ea typeface="Roboto Light" panose="02000000000000000000" pitchFamily="2" charset="0"/>
                        </a:rPr>
                        <a:t>elonmusk</a:t>
                      </a:r>
                      <a:endParaRPr lang="en-US" sz="2800" dirty="0">
                        <a:solidFill>
                          <a:schemeClr val="bg1"/>
                        </a:solidFill>
                        <a:latin typeface="Roboto Light" panose="02000000000000000000" pitchFamily="2" charset="0"/>
                        <a:ea typeface="Roboto Light" panose="02000000000000000000" pitchFamily="2" charset="0"/>
                      </a:endParaRP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CEO and product architect of Tesla, Inc.</a:t>
                      </a: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11622</a:t>
                      </a: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TSLA</a:t>
                      </a: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1259</a:t>
                      </a:r>
                    </a:p>
                  </a:txBody>
                  <a:tcPr marL="91439" marR="91439" anchor="ctr">
                    <a:solidFill>
                      <a:schemeClr val="tx2">
                        <a:lumMod val="95000"/>
                      </a:schemeClr>
                    </a:solidFill>
                  </a:tcPr>
                </a:tc>
                <a:extLst>
                  <a:ext uri="{0D108BD9-81ED-4DB2-BD59-A6C34878D82A}">
                    <a16:rowId xmlns:a16="http://schemas.microsoft.com/office/drawing/2014/main" val="10001"/>
                  </a:ext>
                </a:extLst>
              </a:tr>
              <a:tr h="1044304">
                <a:tc>
                  <a:txBody>
                    <a:bodyPr/>
                    <a:lstStyle/>
                    <a:p>
                      <a:pPr algn="ctr"/>
                      <a:r>
                        <a:rPr lang="en-US" sz="2800" b="1" dirty="0">
                          <a:solidFill>
                            <a:schemeClr val="tx2"/>
                          </a:solidFill>
                          <a:latin typeface="Roboto Light" panose="02000000000000000000" pitchFamily="2" charset="0"/>
                          <a:ea typeface="Roboto Light" panose="02000000000000000000" pitchFamily="2" charset="0"/>
                        </a:rPr>
                        <a:t>Aaron </a:t>
                      </a:r>
                      <a:r>
                        <a:rPr lang="en-US" sz="2800" b="1" dirty="0" err="1">
                          <a:solidFill>
                            <a:schemeClr val="tx2"/>
                          </a:solidFill>
                          <a:latin typeface="Roboto Light" panose="02000000000000000000" pitchFamily="2" charset="0"/>
                          <a:ea typeface="Roboto Light" panose="02000000000000000000" pitchFamily="2" charset="0"/>
                        </a:rPr>
                        <a:t>Levie</a:t>
                      </a:r>
                      <a:endParaRPr lang="en-US" sz="2800" b="1" dirty="0">
                        <a:solidFill>
                          <a:schemeClr val="tx2"/>
                        </a:solidFill>
                        <a:latin typeface="Roboto Light" panose="02000000000000000000" pitchFamily="2" charset="0"/>
                        <a:ea typeface="Roboto Light" panose="02000000000000000000" pitchFamily="2" charset="0"/>
                      </a:endParaRPr>
                    </a:p>
                  </a:txBody>
                  <a:tcPr marL="91439" marR="91439" anchor="ctr">
                    <a:solidFill>
                      <a:schemeClr val="accent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a:t>
                      </a:r>
                      <a:r>
                        <a:rPr lang="en-US" sz="2800" dirty="0" err="1">
                          <a:solidFill>
                            <a:schemeClr val="bg1"/>
                          </a:solidFill>
                          <a:latin typeface="Roboto Light" panose="02000000000000000000" pitchFamily="2" charset="0"/>
                          <a:ea typeface="Roboto Light" panose="02000000000000000000" pitchFamily="2" charset="0"/>
                        </a:rPr>
                        <a:t>levie</a:t>
                      </a:r>
                      <a:endParaRPr lang="en-US" sz="2800" dirty="0">
                        <a:solidFill>
                          <a:schemeClr val="bg1"/>
                        </a:solidFill>
                        <a:latin typeface="Roboto Light" panose="02000000000000000000" pitchFamily="2" charset="0"/>
                        <a:ea typeface="Roboto Light" panose="02000000000000000000" pitchFamily="2" charset="0"/>
                      </a:endParaRPr>
                    </a:p>
                  </a:txBody>
                  <a:tcPr marL="91439" marR="91439" anchor="ctr">
                    <a:solidFill>
                      <a:schemeClr val="tx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Co-founder of Enterprise Cloud Software Box</a:t>
                      </a:r>
                    </a:p>
                  </a:txBody>
                  <a:tcPr marL="91439" marR="91439" anchor="ctr">
                    <a:solidFill>
                      <a:schemeClr val="tx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1736</a:t>
                      </a:r>
                    </a:p>
                  </a:txBody>
                  <a:tcPr marL="91439" marR="91439" anchor="ctr">
                    <a:solidFill>
                      <a:schemeClr val="tx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BOX</a:t>
                      </a:r>
                    </a:p>
                  </a:txBody>
                  <a:tcPr marL="91439" marR="91439" anchor="ctr">
                    <a:solidFill>
                      <a:schemeClr val="tx2"/>
                    </a:solidFill>
                  </a:tcPr>
                </a:tc>
                <a:tc>
                  <a:txBody>
                    <a:bodyPr/>
                    <a:lstStyle/>
                    <a:p>
                      <a:pPr marL="0" marR="0" lvl="0" indent="0" algn="ctr" defTabSz="170691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Roboto Light" panose="02000000000000000000" pitchFamily="2" charset="0"/>
                          <a:ea typeface="Roboto Light" panose="02000000000000000000" pitchFamily="2" charset="0"/>
                        </a:rPr>
                        <a:t>1259</a:t>
                      </a:r>
                    </a:p>
                    <a:p>
                      <a:pPr algn="ctr"/>
                      <a:endParaRPr lang="en-US" sz="2800" dirty="0">
                        <a:solidFill>
                          <a:schemeClr val="bg1"/>
                        </a:solidFill>
                        <a:latin typeface="Roboto Light" panose="02000000000000000000" pitchFamily="2" charset="0"/>
                        <a:ea typeface="Roboto Light" panose="02000000000000000000" pitchFamily="2" charset="0"/>
                      </a:endParaRPr>
                    </a:p>
                  </a:txBody>
                  <a:tcPr marL="91439" marR="91439" anchor="ctr">
                    <a:solidFill>
                      <a:schemeClr val="tx2"/>
                    </a:solidFill>
                  </a:tcPr>
                </a:tc>
                <a:extLst>
                  <a:ext uri="{0D108BD9-81ED-4DB2-BD59-A6C34878D82A}">
                    <a16:rowId xmlns:a16="http://schemas.microsoft.com/office/drawing/2014/main" val="10002"/>
                  </a:ext>
                </a:extLst>
              </a:tr>
              <a:tr h="1044304">
                <a:tc>
                  <a:txBody>
                    <a:bodyPr/>
                    <a:lstStyle/>
                    <a:p>
                      <a:pPr algn="ctr"/>
                      <a:r>
                        <a:rPr lang="en-US" sz="2800" b="1" dirty="0">
                          <a:solidFill>
                            <a:schemeClr val="tx2"/>
                          </a:solidFill>
                          <a:latin typeface="Roboto Light" panose="02000000000000000000" pitchFamily="2" charset="0"/>
                          <a:ea typeface="Roboto Light" panose="02000000000000000000" pitchFamily="2" charset="0"/>
                        </a:rPr>
                        <a:t>Jack Dorsey</a:t>
                      </a:r>
                    </a:p>
                  </a:txBody>
                  <a:tcPr marL="91439" marR="91439" anchor="ctr">
                    <a:solidFill>
                      <a:schemeClr val="accent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@jack</a:t>
                      </a: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CEO of Twitter, Inc.</a:t>
                      </a: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5124</a:t>
                      </a: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TWTR</a:t>
                      </a:r>
                    </a:p>
                  </a:txBody>
                  <a:tcPr marL="91439" marR="91439" anchor="ctr">
                    <a:solidFill>
                      <a:schemeClr val="tx2">
                        <a:lumMod val="95000"/>
                      </a:schemeClr>
                    </a:solidFill>
                  </a:tcPr>
                </a:tc>
                <a:tc>
                  <a:txBody>
                    <a:bodyPr/>
                    <a:lstStyle/>
                    <a:p>
                      <a:pPr marL="0" marR="0" lvl="0" indent="0" algn="ctr" defTabSz="170691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Roboto Light" panose="02000000000000000000" pitchFamily="2" charset="0"/>
                          <a:ea typeface="Roboto Light" panose="02000000000000000000" pitchFamily="2" charset="0"/>
                        </a:rPr>
                        <a:t>1259</a:t>
                      </a:r>
                    </a:p>
                    <a:p>
                      <a:pPr algn="ctr"/>
                      <a:endParaRPr lang="en-US" sz="2800" dirty="0">
                        <a:solidFill>
                          <a:schemeClr val="bg1"/>
                        </a:solidFill>
                        <a:latin typeface="Roboto Light" panose="02000000000000000000" pitchFamily="2" charset="0"/>
                        <a:ea typeface="Roboto Light" panose="02000000000000000000" pitchFamily="2" charset="0"/>
                      </a:endParaRPr>
                    </a:p>
                  </a:txBody>
                  <a:tcPr marL="91439" marR="91439" anchor="ctr">
                    <a:solidFill>
                      <a:schemeClr val="tx2">
                        <a:lumMod val="95000"/>
                      </a:schemeClr>
                    </a:solidFill>
                  </a:tcPr>
                </a:tc>
                <a:extLst>
                  <a:ext uri="{0D108BD9-81ED-4DB2-BD59-A6C34878D82A}">
                    <a16:rowId xmlns:a16="http://schemas.microsoft.com/office/drawing/2014/main" val="10003"/>
                  </a:ext>
                </a:extLst>
              </a:tr>
              <a:tr h="1044304">
                <a:tc>
                  <a:txBody>
                    <a:bodyPr/>
                    <a:lstStyle/>
                    <a:p>
                      <a:pPr algn="ctr"/>
                      <a:r>
                        <a:rPr lang="en-US" sz="2800" b="1" dirty="0">
                          <a:solidFill>
                            <a:schemeClr val="tx2"/>
                          </a:solidFill>
                          <a:latin typeface="Roboto Light" panose="02000000000000000000" pitchFamily="2" charset="0"/>
                          <a:ea typeface="Roboto Light" panose="02000000000000000000" pitchFamily="2" charset="0"/>
                        </a:rPr>
                        <a:t>Mark Benioff</a:t>
                      </a:r>
                    </a:p>
                  </a:txBody>
                  <a:tcPr marL="91439" marR="91439" anchor="ctr">
                    <a:solidFill>
                      <a:schemeClr val="accent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@Benioff</a:t>
                      </a:r>
                    </a:p>
                  </a:txBody>
                  <a:tcPr marL="91439" marR="91439" anchor="ctr">
                    <a:solidFill>
                      <a:schemeClr val="tx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Founder, chairman and CEO, Salesforce</a:t>
                      </a:r>
                    </a:p>
                  </a:txBody>
                  <a:tcPr marL="91439" marR="91439" anchor="ctr">
                    <a:solidFill>
                      <a:schemeClr val="tx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4871</a:t>
                      </a:r>
                    </a:p>
                  </a:txBody>
                  <a:tcPr marL="91439" marR="91439" anchor="ctr">
                    <a:solidFill>
                      <a:schemeClr val="tx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CRM</a:t>
                      </a:r>
                    </a:p>
                  </a:txBody>
                  <a:tcPr marL="91439" marR="91439" anchor="ctr">
                    <a:solidFill>
                      <a:schemeClr val="tx2"/>
                    </a:solidFill>
                  </a:tcPr>
                </a:tc>
                <a:tc>
                  <a:txBody>
                    <a:bodyPr/>
                    <a:lstStyle/>
                    <a:p>
                      <a:pPr marL="0" marR="0" lvl="0" indent="0" algn="ctr" defTabSz="170691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Roboto Light" panose="02000000000000000000" pitchFamily="2" charset="0"/>
                          <a:ea typeface="Roboto Light" panose="02000000000000000000" pitchFamily="2" charset="0"/>
                        </a:rPr>
                        <a:t>1259</a:t>
                      </a:r>
                    </a:p>
                    <a:p>
                      <a:pPr algn="ctr"/>
                      <a:endParaRPr lang="en-US" sz="2800" dirty="0">
                        <a:solidFill>
                          <a:schemeClr val="bg1"/>
                        </a:solidFill>
                        <a:latin typeface="Roboto Light" panose="02000000000000000000" pitchFamily="2" charset="0"/>
                        <a:ea typeface="Roboto Light" panose="02000000000000000000" pitchFamily="2" charset="0"/>
                      </a:endParaRPr>
                    </a:p>
                  </a:txBody>
                  <a:tcPr marL="91439" marR="91439" anchor="ctr">
                    <a:solidFill>
                      <a:schemeClr val="tx2"/>
                    </a:solidFill>
                  </a:tcPr>
                </a:tc>
                <a:extLst>
                  <a:ext uri="{0D108BD9-81ED-4DB2-BD59-A6C34878D82A}">
                    <a16:rowId xmlns:a16="http://schemas.microsoft.com/office/drawing/2014/main" val="10004"/>
                  </a:ext>
                </a:extLst>
              </a:tr>
              <a:tr h="1044304">
                <a:tc>
                  <a:txBody>
                    <a:bodyPr/>
                    <a:lstStyle/>
                    <a:p>
                      <a:pPr marL="0" marR="0" lvl="0" indent="0" algn="ctr" defTabSz="170691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mn-cs"/>
                        </a:rPr>
                        <a:t>Richard Branson</a:t>
                      </a:r>
                    </a:p>
                  </a:txBody>
                  <a:tcPr marL="91439" marR="91439" anchor="ctr">
                    <a:solidFill>
                      <a:schemeClr val="accent2"/>
                    </a:solidFill>
                  </a:tcPr>
                </a:tc>
                <a:tc>
                  <a:txBody>
                    <a:bodyPr/>
                    <a:lstStyle/>
                    <a:p>
                      <a:pPr marL="0" marR="0" lvl="0" indent="0" algn="ctr" defTabSz="170691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Roboto Light" panose="02000000000000000000" pitchFamily="2" charset="0"/>
                          <a:ea typeface="Roboto Light" panose="02000000000000000000" pitchFamily="2" charset="0"/>
                          <a:cs typeface="+mn-cs"/>
                        </a:rPr>
                        <a:t>@</a:t>
                      </a:r>
                      <a:r>
                        <a:rPr kumimoji="0" lang="en-US" sz="2800" b="0" i="0" u="none" strike="noStrike" kern="1200" cap="none" spc="0" normalizeH="0" baseline="0" noProof="0" dirty="0" err="1">
                          <a:ln>
                            <a:noFill/>
                          </a:ln>
                          <a:solidFill>
                            <a:schemeClr val="bg1"/>
                          </a:solidFill>
                          <a:effectLst/>
                          <a:uLnTx/>
                          <a:uFillTx/>
                          <a:latin typeface="Roboto Light" panose="02000000000000000000" pitchFamily="2" charset="0"/>
                          <a:ea typeface="Roboto Light" panose="02000000000000000000" pitchFamily="2" charset="0"/>
                          <a:cs typeface="+mn-cs"/>
                        </a:rPr>
                        <a:t>richardbranson</a:t>
                      </a:r>
                      <a:endParaRPr kumimoji="0" lang="en-US" sz="2800" b="0" i="0" u="none" strike="noStrike" kern="1200" cap="none" spc="0" normalizeH="0" baseline="0" noProof="0" dirty="0">
                        <a:ln>
                          <a:noFill/>
                        </a:ln>
                        <a:solidFill>
                          <a:schemeClr val="bg1"/>
                        </a:solidFill>
                        <a:effectLst/>
                        <a:uLnTx/>
                        <a:uFillTx/>
                        <a:latin typeface="Roboto Light" panose="02000000000000000000" pitchFamily="2" charset="0"/>
                        <a:ea typeface="Roboto Light" panose="02000000000000000000" pitchFamily="2" charset="0"/>
                        <a:cs typeface="+mn-cs"/>
                      </a:endParaRP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Founder of Virgin Galactic</a:t>
                      </a: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7711</a:t>
                      </a: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SPCE</a:t>
                      </a: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981</a:t>
                      </a:r>
                    </a:p>
                  </a:txBody>
                  <a:tcPr marL="91439" marR="91439" anchor="ctr">
                    <a:solidFill>
                      <a:schemeClr val="tx2">
                        <a:lumMod val="95000"/>
                      </a:schemeClr>
                    </a:solidFill>
                  </a:tcPr>
                </a:tc>
                <a:extLst>
                  <a:ext uri="{0D108BD9-81ED-4DB2-BD59-A6C34878D82A}">
                    <a16:rowId xmlns:a16="http://schemas.microsoft.com/office/drawing/2014/main" val="10005"/>
                  </a:ext>
                </a:extLst>
              </a:tr>
              <a:tr h="1044304">
                <a:tc>
                  <a:txBody>
                    <a:bodyPr/>
                    <a:lstStyle/>
                    <a:p>
                      <a:pPr algn="ctr"/>
                      <a:r>
                        <a:rPr lang="en-US" sz="2800" b="1" dirty="0">
                          <a:solidFill>
                            <a:schemeClr val="tx2"/>
                          </a:solidFill>
                          <a:latin typeface="Roboto Light" panose="02000000000000000000" pitchFamily="2" charset="0"/>
                          <a:ea typeface="Roboto Light" panose="02000000000000000000" pitchFamily="2" charset="0"/>
                        </a:rPr>
                        <a:t>John Legere</a:t>
                      </a:r>
                    </a:p>
                  </a:txBody>
                  <a:tcPr marL="91439" marR="91439" anchor="ctr">
                    <a:solidFill>
                      <a:schemeClr val="accent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a:t>
                      </a:r>
                      <a:r>
                        <a:rPr lang="en-US" sz="2800" dirty="0" err="1">
                          <a:solidFill>
                            <a:schemeClr val="bg1"/>
                          </a:solidFill>
                          <a:latin typeface="Roboto Light" panose="02000000000000000000" pitchFamily="2" charset="0"/>
                          <a:ea typeface="Roboto Light" panose="02000000000000000000" pitchFamily="2" charset="0"/>
                        </a:rPr>
                        <a:t>JohnLegere</a:t>
                      </a:r>
                      <a:endParaRPr lang="en-US" sz="2800" dirty="0">
                        <a:solidFill>
                          <a:schemeClr val="bg1"/>
                        </a:solidFill>
                        <a:latin typeface="Roboto Light" panose="02000000000000000000" pitchFamily="2" charset="0"/>
                        <a:ea typeface="Roboto Light" panose="02000000000000000000" pitchFamily="2" charset="0"/>
                      </a:endParaRPr>
                    </a:p>
                  </a:txBody>
                  <a:tcPr marL="91439" marR="91439" anchor="ctr">
                    <a:solidFill>
                      <a:schemeClr val="tx2"/>
                    </a:solidFill>
                  </a:tcPr>
                </a:tc>
                <a:tc>
                  <a:txBody>
                    <a:bodyPr/>
                    <a:lstStyle/>
                    <a:p>
                      <a:pPr marL="0" marR="0" indent="0" algn="ctr" defTabSz="170691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Roboto Light" panose="02000000000000000000" pitchFamily="2" charset="0"/>
                          <a:ea typeface="Roboto Light" panose="02000000000000000000" pitchFamily="2" charset="0"/>
                        </a:rPr>
                        <a:t>Former CEO T-Mobile US (Left April 30, 2020)</a:t>
                      </a:r>
                    </a:p>
                  </a:txBody>
                  <a:tcPr marL="91439" marR="91439" anchor="ctr">
                    <a:solidFill>
                      <a:schemeClr val="tx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37302</a:t>
                      </a:r>
                    </a:p>
                  </a:txBody>
                  <a:tcPr marL="91439" marR="91439" anchor="ctr">
                    <a:solidFill>
                      <a:schemeClr val="tx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TMUS</a:t>
                      </a:r>
                    </a:p>
                  </a:txBody>
                  <a:tcPr marL="91439" marR="91439" anchor="ctr">
                    <a:solidFill>
                      <a:schemeClr val="tx2"/>
                    </a:solidFill>
                  </a:tcPr>
                </a:tc>
                <a:tc>
                  <a:txBody>
                    <a:bodyPr/>
                    <a:lstStyle/>
                    <a:p>
                      <a:pPr marL="0" marR="0" lvl="0" indent="0" algn="ctr" defTabSz="170691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Roboto Light" panose="02000000000000000000" pitchFamily="2" charset="0"/>
                          <a:ea typeface="Roboto Light" panose="02000000000000000000" pitchFamily="2" charset="0"/>
                        </a:rPr>
                        <a:t>1259</a:t>
                      </a:r>
                    </a:p>
                    <a:p>
                      <a:pPr algn="ctr"/>
                      <a:endParaRPr lang="en-US" sz="2800" dirty="0">
                        <a:solidFill>
                          <a:schemeClr val="bg1"/>
                        </a:solidFill>
                        <a:latin typeface="Roboto Light" panose="02000000000000000000" pitchFamily="2" charset="0"/>
                        <a:ea typeface="Roboto Light" panose="02000000000000000000" pitchFamily="2" charset="0"/>
                      </a:endParaRPr>
                    </a:p>
                  </a:txBody>
                  <a:tcPr marL="91439" marR="91439" anchor="ctr">
                    <a:solidFill>
                      <a:schemeClr val="tx2"/>
                    </a:solidFill>
                  </a:tcPr>
                </a:tc>
                <a:extLst>
                  <a:ext uri="{0D108BD9-81ED-4DB2-BD59-A6C34878D82A}">
                    <a16:rowId xmlns:a16="http://schemas.microsoft.com/office/drawing/2014/main" val="10006"/>
                  </a:ext>
                </a:extLst>
              </a:tr>
            </a:tbl>
          </a:graphicData>
        </a:graphic>
      </p:graphicFrame>
      <p:sp>
        <p:nvSpPr>
          <p:cNvPr id="5" name="TextBox 4"/>
          <p:cNvSpPr txBox="1"/>
          <p:nvPr/>
        </p:nvSpPr>
        <p:spPr>
          <a:xfrm>
            <a:off x="7234275" y="330147"/>
            <a:ext cx="8391464" cy="982513"/>
          </a:xfrm>
          <a:prstGeom prst="rect">
            <a:avLst/>
          </a:prstGeom>
          <a:noFill/>
        </p:spPr>
        <p:txBody>
          <a:bodyPr wrap="none" rtlCol="0">
            <a:spAutoFit/>
          </a:bodyPr>
          <a:lstStyle/>
          <a:p>
            <a:pPr algn="ctr">
              <a:lnSpc>
                <a:spcPct val="150000"/>
              </a:lnSpc>
            </a:pPr>
            <a:r>
              <a:rPr lang="en-US" sz="4400" b="1" dirty="0">
                <a:solidFill>
                  <a:schemeClr val="accent1"/>
                </a:solidFill>
                <a:latin typeface="Roboto" panose="02000000000000000000" pitchFamily="2" charset="0"/>
                <a:ea typeface="Roboto" panose="02000000000000000000" pitchFamily="2" charset="0"/>
              </a:rPr>
              <a:t>Data Wrangling </a:t>
            </a:r>
            <a:r>
              <a:rPr lang="en-US" sz="4400" b="1" dirty="0">
                <a:solidFill>
                  <a:schemeClr val="tx2"/>
                </a:solidFill>
                <a:latin typeface="Roboto" panose="02000000000000000000" pitchFamily="2" charset="0"/>
                <a:ea typeface="Roboto" panose="02000000000000000000" pitchFamily="2" charset="0"/>
              </a:rPr>
              <a:t>Collected Data</a:t>
            </a:r>
          </a:p>
        </p:txBody>
      </p:sp>
      <p:sp>
        <p:nvSpPr>
          <p:cNvPr id="6" name="Rectangle 5"/>
          <p:cNvSpPr/>
          <p:nvPr/>
        </p:nvSpPr>
        <p:spPr>
          <a:xfrm>
            <a:off x="6375400" y="1284457"/>
            <a:ext cx="10105686" cy="456535"/>
          </a:xfrm>
          <a:prstGeom prst="rect">
            <a:avLst/>
          </a:prstGeom>
        </p:spPr>
        <p:txBody>
          <a:bodyPr wrap="square">
            <a:spAutoFit/>
          </a:bodyPr>
          <a:lstStyle/>
          <a:p>
            <a:pPr algn="ct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Data collected using </a:t>
            </a:r>
            <a:r>
              <a:rPr lang="en-US" sz="1800" dirty="0" err="1">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yfinance</a:t>
            </a: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 and </a:t>
            </a:r>
            <a:r>
              <a:rPr lang="en-US" sz="1800" dirty="0" err="1">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twint</a:t>
            </a: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 between August 23rd, 2016 to July 20th, 2021</a:t>
            </a:r>
          </a:p>
        </p:txBody>
      </p:sp>
      <p:pic>
        <p:nvPicPr>
          <p:cNvPr id="8" name="Picture 7">
            <a:extLst>
              <a:ext uri="{FF2B5EF4-FFF2-40B4-BE49-F238E27FC236}">
                <a16:creationId xmlns:a16="http://schemas.microsoft.com/office/drawing/2014/main" id="{460E62AF-8D4E-A34C-9262-FD332417D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428" y="11846856"/>
            <a:ext cx="756280" cy="756280"/>
          </a:xfrm>
          <a:prstGeom prst="rect">
            <a:avLst/>
          </a:prstGeom>
          <a:solidFill>
            <a:srgbClr val="292A2E"/>
          </a:solidFill>
        </p:spPr>
      </p:pic>
      <p:sp>
        <p:nvSpPr>
          <p:cNvPr id="9" name="TextBox 8">
            <a:extLst>
              <a:ext uri="{FF2B5EF4-FFF2-40B4-BE49-F238E27FC236}">
                <a16:creationId xmlns:a16="http://schemas.microsoft.com/office/drawing/2014/main" id="{7CBC64E4-1E09-7243-B0D3-3885C319D42A}"/>
              </a:ext>
            </a:extLst>
          </p:cNvPr>
          <p:cNvSpPr txBox="1"/>
          <p:nvPr/>
        </p:nvSpPr>
        <p:spPr>
          <a:xfrm>
            <a:off x="1702708" y="11925758"/>
            <a:ext cx="2678793" cy="627416"/>
          </a:xfrm>
          <a:prstGeom prst="rect">
            <a:avLst/>
          </a:prstGeom>
          <a:solidFill>
            <a:srgbClr val="292A2E"/>
          </a:solidFill>
        </p:spPr>
        <p:txBody>
          <a:bodyPr wrap="square" rtlCol="0">
            <a:spAutoFit/>
          </a:bodyPr>
          <a:lstStyle/>
          <a:p>
            <a:r>
              <a:rPr lang="en-US" sz="3477" dirty="0"/>
              <a:t>Springboard</a:t>
            </a:r>
          </a:p>
        </p:txBody>
      </p:sp>
    </p:spTree>
    <p:extLst>
      <p:ext uri="{BB962C8B-B14F-4D97-AF65-F5344CB8AC3E}">
        <p14:creationId xmlns:p14="http://schemas.microsoft.com/office/powerpoint/2010/main" val="1127072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https://github.com/Pooret/Predicting-Executive-Stock-Movements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5</a:t>
            </a:fld>
            <a:endParaRPr lang="en-US"/>
          </a:p>
        </p:txBody>
      </p:sp>
      <p:sp>
        <p:nvSpPr>
          <p:cNvPr id="21" name="Rectangle 20"/>
          <p:cNvSpPr/>
          <p:nvPr/>
        </p:nvSpPr>
        <p:spPr>
          <a:xfrm>
            <a:off x="14212113" y="3238775"/>
            <a:ext cx="3605532" cy="739754"/>
          </a:xfrm>
          <a:prstGeom prst="rect">
            <a:avLst/>
          </a:prstGeom>
        </p:spPr>
        <p:txBody>
          <a:bodyPr wrap="square">
            <a:spAutoFit/>
          </a:bodyPr>
          <a:lstStyle/>
          <a:p>
            <a:pPr>
              <a:lnSpc>
                <a:spcPct val="150000"/>
              </a:lnSpc>
            </a:pPr>
            <a:r>
              <a:rPr lang="en-US" sz="3200" i="1"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Features in Tweet</a:t>
            </a:r>
          </a:p>
        </p:txBody>
      </p:sp>
      <p:pic>
        <p:nvPicPr>
          <p:cNvPr id="26" name="Picture 25">
            <a:extLst>
              <a:ext uri="{FF2B5EF4-FFF2-40B4-BE49-F238E27FC236}">
                <a16:creationId xmlns:a16="http://schemas.microsoft.com/office/drawing/2014/main" id="{0C2161C3-B7A8-3741-B932-E2D8CE839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130" y="937848"/>
            <a:ext cx="13817443" cy="10607330"/>
          </a:xfrm>
          <a:prstGeom prst="rect">
            <a:avLst/>
          </a:prstGeom>
        </p:spPr>
      </p:pic>
      <p:grpSp>
        <p:nvGrpSpPr>
          <p:cNvPr id="35" name="Group 34">
            <a:extLst>
              <a:ext uri="{FF2B5EF4-FFF2-40B4-BE49-F238E27FC236}">
                <a16:creationId xmlns:a16="http://schemas.microsoft.com/office/drawing/2014/main" id="{07CD0636-36B5-CB4F-8710-102E14D77F61}"/>
              </a:ext>
            </a:extLst>
          </p:cNvPr>
          <p:cNvGrpSpPr/>
          <p:nvPr/>
        </p:nvGrpSpPr>
        <p:grpSpPr>
          <a:xfrm>
            <a:off x="946428" y="11846856"/>
            <a:ext cx="3435073" cy="756280"/>
            <a:chOff x="938320" y="11826219"/>
            <a:chExt cx="3435073" cy="756280"/>
          </a:xfrm>
        </p:grpSpPr>
        <p:pic>
          <p:nvPicPr>
            <p:cNvPr id="36" name="Picture 35">
              <a:extLst>
                <a:ext uri="{FF2B5EF4-FFF2-40B4-BE49-F238E27FC236}">
                  <a16:creationId xmlns:a16="http://schemas.microsoft.com/office/drawing/2014/main" id="{F47737F3-24A3-F242-8C97-E5795102C6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320" y="11826219"/>
              <a:ext cx="756280" cy="756280"/>
            </a:xfrm>
            <a:prstGeom prst="rect">
              <a:avLst/>
            </a:prstGeom>
            <a:solidFill>
              <a:srgbClr val="292A2E"/>
            </a:solidFill>
          </p:spPr>
        </p:pic>
        <p:sp>
          <p:nvSpPr>
            <p:cNvPr id="37" name="TextBox 36">
              <a:extLst>
                <a:ext uri="{FF2B5EF4-FFF2-40B4-BE49-F238E27FC236}">
                  <a16:creationId xmlns:a16="http://schemas.microsoft.com/office/drawing/2014/main" id="{811D7FFE-1E5E-3A48-89A0-4EC7D05E351F}"/>
                </a:ext>
              </a:extLst>
            </p:cNvPr>
            <p:cNvSpPr txBox="1"/>
            <p:nvPr/>
          </p:nvSpPr>
          <p:spPr>
            <a:xfrm>
              <a:off x="1694600" y="11905121"/>
              <a:ext cx="2678793" cy="627416"/>
            </a:xfrm>
            <a:prstGeom prst="rect">
              <a:avLst/>
            </a:prstGeom>
            <a:solidFill>
              <a:srgbClr val="292A2E"/>
            </a:solidFill>
          </p:spPr>
          <p:txBody>
            <a:bodyPr wrap="square" rtlCol="0">
              <a:spAutoFit/>
            </a:bodyPr>
            <a:lstStyle/>
            <a:p>
              <a:r>
                <a:rPr lang="en-US" sz="3477" dirty="0"/>
                <a:t>Springboard</a:t>
              </a:r>
            </a:p>
          </p:txBody>
        </p:sp>
      </p:grpSp>
      <p:sp>
        <p:nvSpPr>
          <p:cNvPr id="31" name="TextBox 30">
            <a:extLst>
              <a:ext uri="{FF2B5EF4-FFF2-40B4-BE49-F238E27FC236}">
                <a16:creationId xmlns:a16="http://schemas.microsoft.com/office/drawing/2014/main" id="{A2707F00-4F96-3847-AF48-3246F69CF1BC}"/>
              </a:ext>
            </a:extLst>
          </p:cNvPr>
          <p:cNvSpPr txBox="1"/>
          <p:nvPr/>
        </p:nvSpPr>
        <p:spPr>
          <a:xfrm>
            <a:off x="14087900" y="797145"/>
            <a:ext cx="6067814" cy="1998176"/>
          </a:xfrm>
          <a:prstGeom prst="rect">
            <a:avLst/>
          </a:prstGeom>
          <a:noFill/>
        </p:spPr>
        <p:txBody>
          <a:bodyPr wrap="squar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Data Wrangling </a:t>
            </a:r>
            <a:r>
              <a:rPr lang="en-US" sz="4400" b="1" dirty="0">
                <a:solidFill>
                  <a:schemeClr val="accent1"/>
                </a:solidFill>
                <a:latin typeface="Roboto" panose="02000000000000000000" pitchFamily="2" charset="0"/>
                <a:ea typeface="Roboto" panose="02000000000000000000" pitchFamily="2" charset="0"/>
              </a:rPr>
              <a:t>Feature Engineering</a:t>
            </a:r>
          </a:p>
        </p:txBody>
      </p:sp>
      <p:sp>
        <p:nvSpPr>
          <p:cNvPr id="32" name="Rounded Rectangle 31">
            <a:extLst>
              <a:ext uri="{FF2B5EF4-FFF2-40B4-BE49-F238E27FC236}">
                <a16:creationId xmlns:a16="http://schemas.microsoft.com/office/drawing/2014/main" id="{5A4F0CD8-D14C-F349-9982-115CFA385813}"/>
              </a:ext>
            </a:extLst>
          </p:cNvPr>
          <p:cNvSpPr/>
          <p:nvPr/>
        </p:nvSpPr>
        <p:spPr>
          <a:xfrm>
            <a:off x="14786163" y="4304771"/>
            <a:ext cx="2733471" cy="592711"/>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Roboto Light" panose="02000000000000000000" pitchFamily="2" charset="0"/>
                <a:ea typeface="Roboto Light" panose="02000000000000000000" pitchFamily="2" charset="0"/>
              </a:rPr>
              <a:t>Links</a:t>
            </a:r>
            <a:endParaRPr lang="en-US" sz="2400" dirty="0">
              <a:solidFill>
                <a:schemeClr val="tx2"/>
              </a:solidFill>
              <a:latin typeface="Roboto Light" panose="02000000000000000000" pitchFamily="2" charset="0"/>
              <a:ea typeface="Roboto Light" panose="02000000000000000000" pitchFamily="2" charset="0"/>
            </a:endParaRPr>
          </a:p>
        </p:txBody>
      </p:sp>
      <p:sp>
        <p:nvSpPr>
          <p:cNvPr id="14" name="Rounded Rectangle 13">
            <a:extLst>
              <a:ext uri="{FF2B5EF4-FFF2-40B4-BE49-F238E27FC236}">
                <a16:creationId xmlns:a16="http://schemas.microsoft.com/office/drawing/2014/main" id="{7ABF15B3-8AEE-A942-B961-0C1F27706593}"/>
              </a:ext>
            </a:extLst>
          </p:cNvPr>
          <p:cNvSpPr/>
          <p:nvPr/>
        </p:nvSpPr>
        <p:spPr>
          <a:xfrm>
            <a:off x="14786163" y="5056255"/>
            <a:ext cx="2733471" cy="592711"/>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Roboto Light" panose="02000000000000000000" pitchFamily="2" charset="0"/>
                <a:ea typeface="Roboto Light" panose="02000000000000000000" pitchFamily="2" charset="0"/>
              </a:rPr>
              <a:t>Mentions</a:t>
            </a:r>
            <a:endParaRPr lang="en-US" sz="2400" dirty="0">
              <a:solidFill>
                <a:schemeClr val="tx2"/>
              </a:solidFill>
              <a:latin typeface="Roboto Light" panose="02000000000000000000" pitchFamily="2" charset="0"/>
              <a:ea typeface="Roboto Light" panose="02000000000000000000" pitchFamily="2" charset="0"/>
            </a:endParaRPr>
          </a:p>
        </p:txBody>
      </p:sp>
      <p:sp>
        <p:nvSpPr>
          <p:cNvPr id="15" name="Rounded Rectangle 14">
            <a:extLst>
              <a:ext uri="{FF2B5EF4-FFF2-40B4-BE49-F238E27FC236}">
                <a16:creationId xmlns:a16="http://schemas.microsoft.com/office/drawing/2014/main" id="{57A491E8-41FE-4E4A-BBE5-3469530CD93A}"/>
              </a:ext>
            </a:extLst>
          </p:cNvPr>
          <p:cNvSpPr/>
          <p:nvPr/>
        </p:nvSpPr>
        <p:spPr>
          <a:xfrm>
            <a:off x="14786163" y="5807739"/>
            <a:ext cx="2733471" cy="592711"/>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Roboto Light" panose="02000000000000000000" pitchFamily="2" charset="0"/>
                <a:ea typeface="Roboto Light" panose="02000000000000000000" pitchFamily="2" charset="0"/>
              </a:rPr>
              <a:t>Hashtags</a:t>
            </a:r>
            <a:endParaRPr lang="en-US" sz="2400" dirty="0">
              <a:solidFill>
                <a:schemeClr val="tx2"/>
              </a:solidFill>
              <a:latin typeface="Roboto Light" panose="02000000000000000000" pitchFamily="2" charset="0"/>
              <a:ea typeface="Roboto Light" panose="02000000000000000000" pitchFamily="2" charset="0"/>
            </a:endParaRPr>
          </a:p>
        </p:txBody>
      </p:sp>
      <p:sp>
        <p:nvSpPr>
          <p:cNvPr id="16" name="Rounded Rectangle 15">
            <a:extLst>
              <a:ext uri="{FF2B5EF4-FFF2-40B4-BE49-F238E27FC236}">
                <a16:creationId xmlns:a16="http://schemas.microsoft.com/office/drawing/2014/main" id="{8E32D4A7-6487-0646-B0CA-913655EC978C}"/>
              </a:ext>
            </a:extLst>
          </p:cNvPr>
          <p:cNvSpPr/>
          <p:nvPr/>
        </p:nvSpPr>
        <p:spPr>
          <a:xfrm>
            <a:off x="14786163" y="6559221"/>
            <a:ext cx="2733471" cy="592711"/>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Roboto Light" panose="02000000000000000000" pitchFamily="2" charset="0"/>
                <a:ea typeface="Roboto Light" panose="02000000000000000000" pitchFamily="2" charset="0"/>
              </a:rPr>
              <a:t>Media</a:t>
            </a:r>
            <a:endParaRPr lang="en-US" sz="2400" dirty="0">
              <a:solidFill>
                <a:schemeClr val="tx2"/>
              </a:solidFill>
              <a:latin typeface="Roboto Light" panose="02000000000000000000" pitchFamily="2" charset="0"/>
              <a:ea typeface="Roboto Light" panose="02000000000000000000" pitchFamily="2" charset="0"/>
            </a:endParaRPr>
          </a:p>
        </p:txBody>
      </p:sp>
      <p:sp>
        <p:nvSpPr>
          <p:cNvPr id="20" name="Rounded Rectangle 19">
            <a:extLst>
              <a:ext uri="{FF2B5EF4-FFF2-40B4-BE49-F238E27FC236}">
                <a16:creationId xmlns:a16="http://schemas.microsoft.com/office/drawing/2014/main" id="{B9722C0F-B3E7-8F4E-ACE9-9E870F791E18}"/>
              </a:ext>
            </a:extLst>
          </p:cNvPr>
          <p:cNvSpPr/>
          <p:nvPr/>
        </p:nvSpPr>
        <p:spPr>
          <a:xfrm>
            <a:off x="18038362" y="4304771"/>
            <a:ext cx="4285611" cy="59271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Roboto Light" panose="02000000000000000000" pitchFamily="2" charset="0"/>
                <a:ea typeface="Roboto Light" panose="02000000000000000000" pitchFamily="2" charset="0"/>
              </a:rPr>
              <a:t>Number of Sentences</a:t>
            </a:r>
            <a:endParaRPr lang="en-US" sz="2400" dirty="0">
              <a:solidFill>
                <a:schemeClr val="tx2"/>
              </a:solidFill>
              <a:latin typeface="Roboto Light" panose="02000000000000000000" pitchFamily="2" charset="0"/>
              <a:ea typeface="Roboto Light" panose="02000000000000000000" pitchFamily="2" charset="0"/>
            </a:endParaRPr>
          </a:p>
        </p:txBody>
      </p:sp>
      <p:sp>
        <p:nvSpPr>
          <p:cNvPr id="22" name="Rounded Rectangle 21">
            <a:extLst>
              <a:ext uri="{FF2B5EF4-FFF2-40B4-BE49-F238E27FC236}">
                <a16:creationId xmlns:a16="http://schemas.microsoft.com/office/drawing/2014/main" id="{DABF9617-9E18-5D43-A384-3B2E2BE4D5C5}"/>
              </a:ext>
            </a:extLst>
          </p:cNvPr>
          <p:cNvSpPr/>
          <p:nvPr/>
        </p:nvSpPr>
        <p:spPr>
          <a:xfrm>
            <a:off x="18038362" y="5049837"/>
            <a:ext cx="4285611" cy="59271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Roboto Light" panose="02000000000000000000" pitchFamily="2" charset="0"/>
                <a:ea typeface="Roboto Light" panose="02000000000000000000" pitchFamily="2" charset="0"/>
              </a:rPr>
              <a:t>Number of Words</a:t>
            </a:r>
            <a:endParaRPr lang="en-US" sz="2400" dirty="0">
              <a:solidFill>
                <a:schemeClr val="tx2"/>
              </a:solidFill>
              <a:latin typeface="Roboto Light" panose="02000000000000000000" pitchFamily="2" charset="0"/>
              <a:ea typeface="Roboto Light" panose="02000000000000000000" pitchFamily="2" charset="0"/>
            </a:endParaRPr>
          </a:p>
        </p:txBody>
      </p:sp>
      <p:sp>
        <p:nvSpPr>
          <p:cNvPr id="23" name="Rounded Rectangle 22">
            <a:extLst>
              <a:ext uri="{FF2B5EF4-FFF2-40B4-BE49-F238E27FC236}">
                <a16:creationId xmlns:a16="http://schemas.microsoft.com/office/drawing/2014/main" id="{08B54649-247B-2E4A-84B7-94DAEDD1CABF}"/>
              </a:ext>
            </a:extLst>
          </p:cNvPr>
          <p:cNvSpPr/>
          <p:nvPr/>
        </p:nvSpPr>
        <p:spPr>
          <a:xfrm>
            <a:off x="18038362" y="5794905"/>
            <a:ext cx="4285611" cy="61196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2"/>
                </a:solidFill>
                <a:latin typeface="Roboto Light" panose="02000000000000000000" pitchFamily="2" charset="0"/>
                <a:ea typeface="Roboto Light" panose="02000000000000000000" pitchFamily="2" charset="0"/>
              </a:rPr>
              <a:t>Avg</a:t>
            </a:r>
            <a:r>
              <a:rPr lang="en-US" sz="2400" b="1" dirty="0">
                <a:solidFill>
                  <a:schemeClr val="tx2"/>
                </a:solidFill>
                <a:latin typeface="Roboto Light" panose="02000000000000000000" pitchFamily="2" charset="0"/>
                <a:ea typeface="Roboto Light" panose="02000000000000000000" pitchFamily="2" charset="0"/>
              </a:rPr>
              <a:t> Words per Sentence</a:t>
            </a:r>
            <a:endParaRPr lang="en-US" sz="2400" dirty="0">
              <a:solidFill>
                <a:schemeClr val="tx2"/>
              </a:solidFill>
              <a:latin typeface="Roboto Light" panose="02000000000000000000" pitchFamily="2" charset="0"/>
              <a:ea typeface="Roboto Light" panose="02000000000000000000" pitchFamily="2" charset="0"/>
            </a:endParaRPr>
          </a:p>
        </p:txBody>
      </p:sp>
      <p:sp>
        <p:nvSpPr>
          <p:cNvPr id="24" name="Rounded Rectangle 23">
            <a:extLst>
              <a:ext uri="{FF2B5EF4-FFF2-40B4-BE49-F238E27FC236}">
                <a16:creationId xmlns:a16="http://schemas.microsoft.com/office/drawing/2014/main" id="{7D2E810D-F84C-5C43-9919-261B248E5583}"/>
              </a:ext>
            </a:extLst>
          </p:cNvPr>
          <p:cNvSpPr/>
          <p:nvPr/>
        </p:nvSpPr>
        <p:spPr>
          <a:xfrm>
            <a:off x="18038362" y="6559221"/>
            <a:ext cx="4285611" cy="611961"/>
          </a:xfrm>
          <a:prstGeom prst="roundRect">
            <a:avLst>
              <a:gd name="adj" fmla="val 0"/>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Roboto Light" panose="02000000000000000000" pitchFamily="2" charset="0"/>
                <a:ea typeface="Roboto Light" panose="02000000000000000000" pitchFamily="2" charset="0"/>
              </a:rPr>
              <a:t>Number of Nouns</a:t>
            </a:r>
            <a:endParaRPr lang="en-US" sz="2400" dirty="0">
              <a:solidFill>
                <a:schemeClr val="tx2"/>
              </a:solidFill>
              <a:latin typeface="Roboto Light" panose="02000000000000000000" pitchFamily="2" charset="0"/>
              <a:ea typeface="Roboto Light" panose="02000000000000000000" pitchFamily="2" charset="0"/>
            </a:endParaRPr>
          </a:p>
        </p:txBody>
      </p:sp>
      <p:sp>
        <p:nvSpPr>
          <p:cNvPr id="25" name="Rounded Rectangle 24">
            <a:extLst>
              <a:ext uri="{FF2B5EF4-FFF2-40B4-BE49-F238E27FC236}">
                <a16:creationId xmlns:a16="http://schemas.microsoft.com/office/drawing/2014/main" id="{4200BFDF-73C3-DF48-9DCC-EB0E71864762}"/>
              </a:ext>
            </a:extLst>
          </p:cNvPr>
          <p:cNvSpPr/>
          <p:nvPr/>
        </p:nvSpPr>
        <p:spPr>
          <a:xfrm>
            <a:off x="18038362" y="8087855"/>
            <a:ext cx="4285611" cy="611961"/>
          </a:xfrm>
          <a:prstGeom prst="roundRect">
            <a:avLst>
              <a:gd name="adj" fmla="val 0"/>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Roboto Light" panose="02000000000000000000" pitchFamily="2" charset="0"/>
                <a:ea typeface="Roboto Light" panose="02000000000000000000" pitchFamily="2" charset="0"/>
              </a:rPr>
              <a:t>Number of Orgs</a:t>
            </a:r>
            <a:endParaRPr lang="en-US" sz="2400" dirty="0">
              <a:solidFill>
                <a:schemeClr val="tx2"/>
              </a:solidFill>
              <a:latin typeface="Roboto Light" panose="02000000000000000000" pitchFamily="2" charset="0"/>
              <a:ea typeface="Roboto Light" panose="02000000000000000000" pitchFamily="2" charset="0"/>
            </a:endParaRPr>
          </a:p>
        </p:txBody>
      </p:sp>
      <p:sp>
        <p:nvSpPr>
          <p:cNvPr id="27" name="Rounded Rectangle 26">
            <a:extLst>
              <a:ext uri="{FF2B5EF4-FFF2-40B4-BE49-F238E27FC236}">
                <a16:creationId xmlns:a16="http://schemas.microsoft.com/office/drawing/2014/main" id="{1E40B678-E00F-6D44-A275-B0558B852CC1}"/>
              </a:ext>
            </a:extLst>
          </p:cNvPr>
          <p:cNvSpPr/>
          <p:nvPr/>
        </p:nvSpPr>
        <p:spPr>
          <a:xfrm>
            <a:off x="18038362" y="7323539"/>
            <a:ext cx="4285611" cy="611961"/>
          </a:xfrm>
          <a:prstGeom prst="roundRect">
            <a:avLst>
              <a:gd name="adj" fmla="val 0"/>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Roboto Light" panose="02000000000000000000" pitchFamily="2" charset="0"/>
                <a:ea typeface="Roboto Light" panose="02000000000000000000" pitchFamily="2" charset="0"/>
              </a:rPr>
              <a:t>Number of Verbs</a:t>
            </a:r>
            <a:endParaRPr lang="en-US" sz="2400" dirty="0">
              <a:solidFill>
                <a:schemeClr val="tx2"/>
              </a:solidFill>
              <a:latin typeface="Roboto Light" panose="02000000000000000000" pitchFamily="2" charset="0"/>
              <a:ea typeface="Roboto Light" panose="02000000000000000000" pitchFamily="2" charset="0"/>
            </a:endParaRPr>
          </a:p>
        </p:txBody>
      </p:sp>
      <p:sp>
        <p:nvSpPr>
          <p:cNvPr id="4" name="TextBox 3">
            <a:extLst>
              <a:ext uri="{FF2B5EF4-FFF2-40B4-BE49-F238E27FC236}">
                <a16:creationId xmlns:a16="http://schemas.microsoft.com/office/drawing/2014/main" id="{216979F2-21F4-C24E-A9B4-E40891C945CF}"/>
              </a:ext>
            </a:extLst>
          </p:cNvPr>
          <p:cNvSpPr txBox="1"/>
          <p:nvPr/>
        </p:nvSpPr>
        <p:spPr>
          <a:xfrm>
            <a:off x="15153273" y="7461255"/>
            <a:ext cx="2885089" cy="923330"/>
          </a:xfrm>
          <a:prstGeom prst="rect">
            <a:avLst/>
          </a:prstGeom>
          <a:noFill/>
        </p:spPr>
        <p:txBody>
          <a:bodyPr wrap="square" rtlCol="0">
            <a:spAutoFit/>
          </a:bodyPr>
          <a:lstStyle/>
          <a:p>
            <a:r>
              <a:rPr lang="en-US" sz="5400" b="1" dirty="0" err="1">
                <a:solidFill>
                  <a:srgbClr val="FF9300"/>
                </a:solidFill>
              </a:rPr>
              <a:t>spaCy</a:t>
            </a:r>
            <a:endParaRPr lang="en-US" sz="5400" b="1" dirty="0">
              <a:solidFill>
                <a:srgbClr val="FF9300"/>
              </a:solidFill>
            </a:endParaRPr>
          </a:p>
        </p:txBody>
      </p:sp>
      <p:cxnSp>
        <p:nvCxnSpPr>
          <p:cNvPr id="28" name="Straight Connector 27">
            <a:extLst>
              <a:ext uri="{FF2B5EF4-FFF2-40B4-BE49-F238E27FC236}">
                <a16:creationId xmlns:a16="http://schemas.microsoft.com/office/drawing/2014/main" id="{F8411B09-452D-1D47-96E6-892E05CD85CC}"/>
              </a:ext>
            </a:extLst>
          </p:cNvPr>
          <p:cNvCxnSpPr/>
          <p:nvPr/>
        </p:nvCxnSpPr>
        <p:spPr>
          <a:xfrm>
            <a:off x="14696073" y="9205079"/>
            <a:ext cx="914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9ADCF3D-93C8-ED45-9316-E0F34111B4FE}"/>
              </a:ext>
            </a:extLst>
          </p:cNvPr>
          <p:cNvSpPr/>
          <p:nvPr/>
        </p:nvSpPr>
        <p:spPr>
          <a:xfrm>
            <a:off x="14590297" y="9438974"/>
            <a:ext cx="7733675" cy="2118529"/>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There are two stock prices per day (the open and the close) that the tweets can impact. Tweets that occur between these two prices are grouped together into a single row with their summed features and the target return (the change between the price before the tweets, and the price after the tweets). </a:t>
            </a:r>
          </a:p>
        </p:txBody>
      </p:sp>
    </p:spTree>
    <p:extLst>
      <p:ext uri="{BB962C8B-B14F-4D97-AF65-F5344CB8AC3E}">
        <p14:creationId xmlns:p14="http://schemas.microsoft.com/office/powerpoint/2010/main" val="637421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D3D02A-9DE5-6448-BD1E-993F45C98CBA}"/>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Pooret</a:t>
            </a:r>
            <a:r>
              <a:rPr lang="en-US" dirty="0"/>
              <a:t>/Predicting-Executive-Stock-Movements</a:t>
            </a:r>
          </a:p>
        </p:txBody>
      </p:sp>
      <p:sp>
        <p:nvSpPr>
          <p:cNvPr id="3" name="Slide Number Placeholder 2">
            <a:extLst>
              <a:ext uri="{FF2B5EF4-FFF2-40B4-BE49-F238E27FC236}">
                <a16:creationId xmlns:a16="http://schemas.microsoft.com/office/drawing/2014/main" id="{48BC0A34-B359-A245-90AB-6A088F9D5C49}"/>
              </a:ext>
            </a:extLst>
          </p:cNvPr>
          <p:cNvSpPr>
            <a:spLocks noGrp="1"/>
          </p:cNvSpPr>
          <p:nvPr>
            <p:ph type="sldNum" sz="quarter" idx="12"/>
          </p:nvPr>
        </p:nvSpPr>
        <p:spPr/>
        <p:txBody>
          <a:bodyPr/>
          <a:lstStyle/>
          <a:p>
            <a:fld id="{56DCFB14-7DA6-44D4-A265-5EB7147727CA}" type="slidenum">
              <a:rPr lang="en-US" smtClean="0"/>
              <a:t>6</a:t>
            </a:fld>
            <a:endParaRPr lang="en-US"/>
          </a:p>
        </p:txBody>
      </p:sp>
      <p:grpSp>
        <p:nvGrpSpPr>
          <p:cNvPr id="26" name="Group 25">
            <a:extLst>
              <a:ext uri="{FF2B5EF4-FFF2-40B4-BE49-F238E27FC236}">
                <a16:creationId xmlns:a16="http://schemas.microsoft.com/office/drawing/2014/main" id="{1FB1AC13-DDC5-3848-B901-31ED791A443F}"/>
              </a:ext>
            </a:extLst>
          </p:cNvPr>
          <p:cNvGrpSpPr/>
          <p:nvPr/>
        </p:nvGrpSpPr>
        <p:grpSpPr>
          <a:xfrm>
            <a:off x="538700" y="690691"/>
            <a:ext cx="18235513" cy="11030656"/>
            <a:chOff x="1793335" y="1181546"/>
            <a:chExt cx="18235513" cy="11030656"/>
          </a:xfrm>
        </p:grpSpPr>
        <p:grpSp>
          <p:nvGrpSpPr>
            <p:cNvPr id="24" name="Group 23">
              <a:extLst>
                <a:ext uri="{FF2B5EF4-FFF2-40B4-BE49-F238E27FC236}">
                  <a16:creationId xmlns:a16="http://schemas.microsoft.com/office/drawing/2014/main" id="{66A3861C-FC66-3D46-8329-429839541E35}"/>
                </a:ext>
              </a:extLst>
            </p:cNvPr>
            <p:cNvGrpSpPr/>
            <p:nvPr/>
          </p:nvGrpSpPr>
          <p:grpSpPr>
            <a:xfrm>
              <a:off x="2050620" y="2718009"/>
              <a:ext cx="17720944" cy="9494193"/>
              <a:chOff x="-893339" y="2212124"/>
              <a:chExt cx="17720944" cy="9494193"/>
            </a:xfrm>
          </p:grpSpPr>
          <p:grpSp>
            <p:nvGrpSpPr>
              <p:cNvPr id="23" name="Group 22">
                <a:extLst>
                  <a:ext uri="{FF2B5EF4-FFF2-40B4-BE49-F238E27FC236}">
                    <a16:creationId xmlns:a16="http://schemas.microsoft.com/office/drawing/2014/main" id="{E5D6041E-54D5-2445-BB60-D5E6244B85CB}"/>
                  </a:ext>
                </a:extLst>
              </p:cNvPr>
              <p:cNvGrpSpPr/>
              <p:nvPr/>
            </p:nvGrpSpPr>
            <p:grpSpPr>
              <a:xfrm>
                <a:off x="-893339" y="2212124"/>
                <a:ext cx="17720944" cy="9494193"/>
                <a:chOff x="-893339" y="2212124"/>
                <a:chExt cx="17720944" cy="9494193"/>
              </a:xfrm>
            </p:grpSpPr>
            <p:pic>
              <p:nvPicPr>
                <p:cNvPr id="11" name="Picture 10">
                  <a:extLst>
                    <a:ext uri="{FF2B5EF4-FFF2-40B4-BE49-F238E27FC236}">
                      <a16:creationId xmlns:a16="http://schemas.microsoft.com/office/drawing/2014/main" id="{058FC585-7CFA-2549-998F-B6B68B3C3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339" y="2212124"/>
                  <a:ext cx="16987316" cy="9494193"/>
                </a:xfrm>
                <a:prstGeom prst="rect">
                  <a:avLst/>
                </a:prstGeom>
              </p:spPr>
            </p:pic>
            <p:sp>
              <p:nvSpPr>
                <p:cNvPr id="14" name="Rectangle 13">
                  <a:extLst>
                    <a:ext uri="{FF2B5EF4-FFF2-40B4-BE49-F238E27FC236}">
                      <a16:creationId xmlns:a16="http://schemas.microsoft.com/office/drawing/2014/main" id="{EECC5532-F264-1F47-97CB-4DA192BD73E6}"/>
                    </a:ext>
                  </a:extLst>
                </p:cNvPr>
                <p:cNvSpPr/>
                <p:nvPr/>
              </p:nvSpPr>
              <p:spPr>
                <a:xfrm>
                  <a:off x="-33867" y="2878667"/>
                  <a:ext cx="16002000" cy="8094133"/>
                </a:xfrm>
                <a:prstGeom prst="rect">
                  <a:avLst/>
                </a:prstGeom>
                <a:solidFill>
                  <a:srgbClr val="292A2E">
                    <a:alpha val="0"/>
                  </a:srgbClr>
                </a:solidFill>
                <a:ln w="187325">
                  <a:solidFill>
                    <a:srgbClr val="292A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43A563-2FDA-6A44-AECE-EB760E9A1555}"/>
                    </a:ext>
                  </a:extLst>
                </p:cNvPr>
                <p:cNvSpPr/>
                <p:nvPr/>
              </p:nvSpPr>
              <p:spPr>
                <a:xfrm>
                  <a:off x="14269576" y="2713565"/>
                  <a:ext cx="2558029" cy="1163048"/>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grpSp>
          <p:grpSp>
            <p:nvGrpSpPr>
              <p:cNvPr id="15" name="Group 14">
                <a:extLst>
                  <a:ext uri="{FF2B5EF4-FFF2-40B4-BE49-F238E27FC236}">
                    <a16:creationId xmlns:a16="http://schemas.microsoft.com/office/drawing/2014/main" id="{1F43E4AB-BC4C-2243-9F6E-A1A4CBABE4AF}"/>
                  </a:ext>
                </a:extLst>
              </p:cNvPr>
              <p:cNvGrpSpPr/>
              <p:nvPr/>
            </p:nvGrpSpPr>
            <p:grpSpPr>
              <a:xfrm>
                <a:off x="2175226" y="4816612"/>
                <a:ext cx="1771108" cy="4657765"/>
                <a:chOff x="6244187" y="5455765"/>
                <a:chExt cx="1771109" cy="4657758"/>
              </a:xfrm>
            </p:grpSpPr>
            <p:grpSp>
              <p:nvGrpSpPr>
                <p:cNvPr id="16" name="Group 15">
                  <a:extLst>
                    <a:ext uri="{FF2B5EF4-FFF2-40B4-BE49-F238E27FC236}">
                      <a16:creationId xmlns:a16="http://schemas.microsoft.com/office/drawing/2014/main" id="{8466CA76-A4B7-FB4D-87A3-8577EB91F602}"/>
                    </a:ext>
                  </a:extLst>
                </p:cNvPr>
                <p:cNvGrpSpPr/>
                <p:nvPr/>
              </p:nvGrpSpPr>
              <p:grpSpPr>
                <a:xfrm>
                  <a:off x="6244187" y="5455765"/>
                  <a:ext cx="1589968" cy="1077216"/>
                  <a:chOff x="-7697270" y="8717317"/>
                  <a:chExt cx="1589968" cy="1077216"/>
                </a:xfrm>
              </p:grpSpPr>
              <p:sp>
                <p:nvSpPr>
                  <p:cNvPr id="20" name="Rounded Rectangle 19">
                    <a:extLst>
                      <a:ext uri="{FF2B5EF4-FFF2-40B4-BE49-F238E27FC236}">
                        <a16:creationId xmlns:a16="http://schemas.microsoft.com/office/drawing/2014/main" id="{65221C52-842E-B34E-8399-455C3F980B41}"/>
                      </a:ext>
                    </a:extLst>
                  </p:cNvPr>
                  <p:cNvSpPr/>
                  <p:nvPr/>
                </p:nvSpPr>
                <p:spPr>
                  <a:xfrm>
                    <a:off x="-7697270" y="8892949"/>
                    <a:ext cx="214008" cy="214008"/>
                  </a:xfrm>
                  <a:prstGeom prst="roundRect">
                    <a:avLst/>
                  </a:prstGeom>
                  <a:solidFill>
                    <a:srgbClr val="BE0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1" name="TextBox 20">
                    <a:extLst>
                      <a:ext uri="{FF2B5EF4-FFF2-40B4-BE49-F238E27FC236}">
                        <a16:creationId xmlns:a16="http://schemas.microsoft.com/office/drawing/2014/main" id="{16B05694-D769-D642-B843-D6343840CC7A}"/>
                      </a:ext>
                    </a:extLst>
                  </p:cNvPr>
                  <p:cNvSpPr txBox="1"/>
                  <p:nvPr/>
                </p:nvSpPr>
                <p:spPr>
                  <a:xfrm>
                    <a:off x="-7317890" y="8717317"/>
                    <a:ext cx="1210588" cy="1077216"/>
                  </a:xfrm>
                  <a:prstGeom prst="rect">
                    <a:avLst/>
                  </a:prstGeom>
                  <a:noFill/>
                </p:spPr>
                <p:txBody>
                  <a:bodyPr wrap="none" rtlCol="0">
                    <a:spAutoFit/>
                  </a:bodyPr>
                  <a:lstStyle/>
                  <a:p>
                    <a:r>
                      <a:rPr lang="en-US" sz="3200" dirty="0">
                        <a:solidFill>
                          <a:schemeClr val="tx1">
                            <a:lumMod val="65000"/>
                            <a:lumOff val="35000"/>
                          </a:schemeClr>
                        </a:solidFill>
                        <a:latin typeface="Roboto Light" panose="02000000000000000000" pitchFamily="2" charset="0"/>
                        <a:ea typeface="Roboto Light" panose="02000000000000000000" pitchFamily="2" charset="0"/>
                      </a:rPr>
                      <a:t>Stays</a:t>
                    </a:r>
                  </a:p>
                  <a:p>
                    <a:r>
                      <a:rPr lang="en-US" sz="3200" dirty="0">
                        <a:solidFill>
                          <a:schemeClr val="tx1">
                            <a:lumMod val="65000"/>
                            <a:lumOff val="35000"/>
                          </a:schemeClr>
                        </a:solidFill>
                        <a:latin typeface="Roboto Light" panose="02000000000000000000" pitchFamily="2" charset="0"/>
                        <a:ea typeface="Roboto Light" panose="02000000000000000000" pitchFamily="2" charset="0"/>
                      </a:rPr>
                      <a:t> 4515</a:t>
                    </a:r>
                  </a:p>
                </p:txBody>
              </p:sp>
            </p:grpSp>
            <p:grpSp>
              <p:nvGrpSpPr>
                <p:cNvPr id="17" name="Group 16">
                  <a:extLst>
                    <a:ext uri="{FF2B5EF4-FFF2-40B4-BE49-F238E27FC236}">
                      <a16:creationId xmlns:a16="http://schemas.microsoft.com/office/drawing/2014/main" id="{A06E6069-85C9-824F-BBD2-DD85A799B4AA}"/>
                    </a:ext>
                  </a:extLst>
                </p:cNvPr>
                <p:cNvGrpSpPr/>
                <p:nvPr/>
              </p:nvGrpSpPr>
              <p:grpSpPr>
                <a:xfrm>
                  <a:off x="6244188" y="9036306"/>
                  <a:ext cx="1771108" cy="1077217"/>
                  <a:chOff x="-7697269" y="11719220"/>
                  <a:chExt cx="1771108" cy="1077217"/>
                </a:xfrm>
              </p:grpSpPr>
              <p:sp>
                <p:nvSpPr>
                  <p:cNvPr id="18" name="Rounded Rectangle 17">
                    <a:extLst>
                      <a:ext uri="{FF2B5EF4-FFF2-40B4-BE49-F238E27FC236}">
                        <a16:creationId xmlns:a16="http://schemas.microsoft.com/office/drawing/2014/main" id="{6618DA19-F570-F14C-86E0-BF85FE6DEB85}"/>
                      </a:ext>
                    </a:extLst>
                  </p:cNvPr>
                  <p:cNvSpPr/>
                  <p:nvPr/>
                </p:nvSpPr>
                <p:spPr>
                  <a:xfrm>
                    <a:off x="-7697269" y="11894855"/>
                    <a:ext cx="214008" cy="214008"/>
                  </a:xfrm>
                  <a:prstGeom prst="roundRect">
                    <a:avLst/>
                  </a:prstGeom>
                  <a:solidFill>
                    <a:srgbClr val="0CBF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19" name="TextBox 18">
                    <a:extLst>
                      <a:ext uri="{FF2B5EF4-FFF2-40B4-BE49-F238E27FC236}">
                        <a16:creationId xmlns:a16="http://schemas.microsoft.com/office/drawing/2014/main" id="{0C11D243-DAC8-E94D-A7A3-8D55ED8B107F}"/>
                      </a:ext>
                    </a:extLst>
                  </p:cNvPr>
                  <p:cNvSpPr txBox="1"/>
                  <p:nvPr/>
                </p:nvSpPr>
                <p:spPr>
                  <a:xfrm>
                    <a:off x="-7317890" y="11719220"/>
                    <a:ext cx="1391729" cy="1077217"/>
                  </a:xfrm>
                  <a:prstGeom prst="rect">
                    <a:avLst/>
                  </a:prstGeom>
                  <a:noFill/>
                </p:spPr>
                <p:txBody>
                  <a:bodyPr wrap="none" rtlCol="0">
                    <a:spAutoFit/>
                  </a:bodyPr>
                  <a:lstStyle/>
                  <a:p>
                    <a:r>
                      <a:rPr lang="en-US" sz="3200" dirty="0">
                        <a:solidFill>
                          <a:schemeClr val="tx1">
                            <a:lumMod val="65000"/>
                            <a:lumOff val="35000"/>
                          </a:schemeClr>
                        </a:solidFill>
                        <a:latin typeface="Roboto Light" panose="02000000000000000000" pitchFamily="2" charset="0"/>
                        <a:ea typeface="Roboto Light" panose="02000000000000000000" pitchFamily="2" charset="0"/>
                      </a:rPr>
                      <a:t>Moves</a:t>
                    </a:r>
                  </a:p>
                  <a:p>
                    <a:r>
                      <a:rPr lang="en-US" sz="3200" dirty="0">
                        <a:solidFill>
                          <a:schemeClr val="tx1">
                            <a:lumMod val="65000"/>
                            <a:lumOff val="35000"/>
                          </a:schemeClr>
                        </a:solidFill>
                        <a:latin typeface="Roboto Light" panose="02000000000000000000" pitchFamily="2" charset="0"/>
                        <a:ea typeface="Roboto Light" panose="02000000000000000000" pitchFamily="2" charset="0"/>
                      </a:rPr>
                      <a:t>519</a:t>
                    </a:r>
                  </a:p>
                </p:txBody>
              </p:sp>
            </p:grpSp>
          </p:grpSp>
        </p:grpSp>
        <p:sp>
          <p:nvSpPr>
            <p:cNvPr id="25" name="Rectangle 24">
              <a:extLst>
                <a:ext uri="{FF2B5EF4-FFF2-40B4-BE49-F238E27FC236}">
                  <a16:creationId xmlns:a16="http://schemas.microsoft.com/office/drawing/2014/main" id="{184FFAB1-B151-D841-9760-3178CF4BA87D}"/>
                </a:ext>
              </a:extLst>
            </p:cNvPr>
            <p:cNvSpPr/>
            <p:nvPr/>
          </p:nvSpPr>
          <p:spPr>
            <a:xfrm>
              <a:off x="1793335" y="1181546"/>
              <a:ext cx="18235513" cy="2616177"/>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grpSp>
      <p:sp>
        <p:nvSpPr>
          <p:cNvPr id="27" name="TextBox 26">
            <a:extLst>
              <a:ext uri="{FF2B5EF4-FFF2-40B4-BE49-F238E27FC236}">
                <a16:creationId xmlns:a16="http://schemas.microsoft.com/office/drawing/2014/main" id="{E5C4070B-2201-524C-9201-C5FCB40A5769}"/>
              </a:ext>
            </a:extLst>
          </p:cNvPr>
          <p:cNvSpPr txBox="1"/>
          <p:nvPr/>
        </p:nvSpPr>
        <p:spPr>
          <a:xfrm>
            <a:off x="1349375" y="797145"/>
            <a:ext cx="8307082" cy="982513"/>
          </a:xfrm>
          <a:prstGeom prst="rect">
            <a:avLst/>
          </a:prstGeom>
          <a:noFill/>
        </p:spPr>
        <p:txBody>
          <a:bodyPr wrap="non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Data Exploration </a:t>
            </a:r>
            <a:r>
              <a:rPr lang="en-US" sz="4400" b="1" dirty="0">
                <a:solidFill>
                  <a:schemeClr val="accent1"/>
                </a:solidFill>
                <a:latin typeface="Roboto" panose="02000000000000000000" pitchFamily="2" charset="0"/>
                <a:ea typeface="Roboto" panose="02000000000000000000" pitchFamily="2" charset="0"/>
              </a:rPr>
              <a:t>Distributions</a:t>
            </a:r>
          </a:p>
        </p:txBody>
      </p:sp>
      <p:sp>
        <p:nvSpPr>
          <p:cNvPr id="29" name="Rectangle 28">
            <a:extLst>
              <a:ext uri="{FF2B5EF4-FFF2-40B4-BE49-F238E27FC236}">
                <a16:creationId xmlns:a16="http://schemas.microsoft.com/office/drawing/2014/main" id="{01F4EE5E-85C0-FA49-989C-E8BB09E25B3B}"/>
              </a:ext>
            </a:extLst>
          </p:cNvPr>
          <p:cNvSpPr/>
          <p:nvPr/>
        </p:nvSpPr>
        <p:spPr>
          <a:xfrm>
            <a:off x="1349376" y="1751455"/>
            <a:ext cx="7480064" cy="456535"/>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Histogram x-axis is truncated by +/- 3.75 </a:t>
            </a:r>
            <a:r>
              <a:rPr lang="en-US" sz="1800" dirty="0" err="1">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std</a:t>
            </a: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 to better display the data</a:t>
            </a:r>
          </a:p>
        </p:txBody>
      </p:sp>
      <p:sp>
        <p:nvSpPr>
          <p:cNvPr id="30" name="Rectangle 29">
            <a:extLst>
              <a:ext uri="{FF2B5EF4-FFF2-40B4-BE49-F238E27FC236}">
                <a16:creationId xmlns:a16="http://schemas.microsoft.com/office/drawing/2014/main" id="{AD89B8FA-AD45-AD45-BA67-1F65DFA8477C}"/>
              </a:ext>
            </a:extLst>
          </p:cNvPr>
          <p:cNvSpPr/>
          <p:nvPr/>
        </p:nvSpPr>
        <p:spPr>
          <a:xfrm>
            <a:off x="12967528" y="3791836"/>
            <a:ext cx="4270386" cy="2862322"/>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Histogram of Returns: Return counts for each stock movement class</a:t>
            </a:r>
          </a:p>
        </p:txBody>
      </p:sp>
      <p:grpSp>
        <p:nvGrpSpPr>
          <p:cNvPr id="31" name="Group 30">
            <a:extLst>
              <a:ext uri="{FF2B5EF4-FFF2-40B4-BE49-F238E27FC236}">
                <a16:creationId xmlns:a16="http://schemas.microsoft.com/office/drawing/2014/main" id="{F78F5892-BD6E-C346-B3ED-963AAB6895D9}"/>
              </a:ext>
            </a:extLst>
          </p:cNvPr>
          <p:cNvGrpSpPr/>
          <p:nvPr/>
        </p:nvGrpSpPr>
        <p:grpSpPr>
          <a:xfrm>
            <a:off x="18365930" y="3565508"/>
            <a:ext cx="3350986" cy="5651823"/>
            <a:chOff x="14070831" y="8483263"/>
            <a:chExt cx="7404869" cy="5651826"/>
          </a:xfrm>
        </p:grpSpPr>
        <p:sp>
          <p:nvSpPr>
            <p:cNvPr id="32" name="Rectangle 31">
              <a:extLst>
                <a:ext uri="{FF2B5EF4-FFF2-40B4-BE49-F238E27FC236}">
                  <a16:creationId xmlns:a16="http://schemas.microsoft.com/office/drawing/2014/main" id="{A8D56DD0-E796-514C-BEE1-941BC42B4294}"/>
                </a:ext>
              </a:extLst>
            </p:cNvPr>
            <p:cNvSpPr/>
            <p:nvPr/>
          </p:nvSpPr>
          <p:spPr>
            <a:xfrm>
              <a:off x="14070831" y="8692570"/>
              <a:ext cx="7404869" cy="5442519"/>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We are trying to predict stock movement through classification, and both the disparity between the two classes (move and stay) and the number of positive samples (move) we can use for prediction will impact our model. Though we would ideally like balanced data, this restricts the variation between the features that we want to capture. </a:t>
              </a:r>
            </a:p>
          </p:txBody>
        </p:sp>
        <p:cxnSp>
          <p:nvCxnSpPr>
            <p:cNvPr id="33" name="Straight Connector 32">
              <a:extLst>
                <a:ext uri="{FF2B5EF4-FFF2-40B4-BE49-F238E27FC236}">
                  <a16:creationId xmlns:a16="http://schemas.microsoft.com/office/drawing/2014/main" id="{80DF8A56-A271-304D-B93C-59377354A6FA}"/>
                </a:ext>
              </a:extLst>
            </p:cNvPr>
            <p:cNvCxnSpPr/>
            <p:nvPr/>
          </p:nvCxnSpPr>
          <p:spPr>
            <a:xfrm>
              <a:off x="14187564" y="8483263"/>
              <a:ext cx="914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82B2CFEA-116F-1D45-9BB2-ED5C8A81BBAF}"/>
              </a:ext>
            </a:extLst>
          </p:cNvPr>
          <p:cNvSpPr/>
          <p:nvPr/>
        </p:nvSpPr>
        <p:spPr>
          <a:xfrm>
            <a:off x="3099933" y="6764364"/>
            <a:ext cx="4270386" cy="1200329"/>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Returns greater than 2.5%:</a:t>
            </a:r>
          </a:p>
        </p:txBody>
      </p:sp>
      <p:sp>
        <p:nvSpPr>
          <p:cNvPr id="35" name="Rectangle 34">
            <a:extLst>
              <a:ext uri="{FF2B5EF4-FFF2-40B4-BE49-F238E27FC236}">
                <a16:creationId xmlns:a16="http://schemas.microsoft.com/office/drawing/2014/main" id="{9D6C7C61-67FF-F04D-A3ED-F8C34CEF33C7}"/>
              </a:ext>
            </a:extLst>
          </p:cNvPr>
          <p:cNvSpPr/>
          <p:nvPr/>
        </p:nvSpPr>
        <p:spPr>
          <a:xfrm>
            <a:off x="3099933" y="3306868"/>
            <a:ext cx="4270386" cy="1200329"/>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Returns less than 2.5%:</a:t>
            </a:r>
          </a:p>
        </p:txBody>
      </p:sp>
      <p:sp>
        <p:nvSpPr>
          <p:cNvPr id="36" name="Rectangle 35">
            <a:extLst>
              <a:ext uri="{FF2B5EF4-FFF2-40B4-BE49-F238E27FC236}">
                <a16:creationId xmlns:a16="http://schemas.microsoft.com/office/drawing/2014/main" id="{D9E7BE8E-DB9B-734D-85EE-E6ACFA91E572}"/>
              </a:ext>
            </a:extLst>
          </p:cNvPr>
          <p:cNvSpPr/>
          <p:nvPr/>
        </p:nvSpPr>
        <p:spPr>
          <a:xfrm>
            <a:off x="1655458" y="10887776"/>
            <a:ext cx="994230" cy="460535"/>
          </a:xfrm>
          <a:prstGeom prst="rect">
            <a:avLst/>
          </a:prstGeom>
        </p:spPr>
        <p:txBody>
          <a:bodyPr wrap="square">
            <a:spAutoFit/>
          </a:bodyPr>
          <a:lstStyle/>
          <a:p>
            <a:r>
              <a:rPr lang="en-US" sz="24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-7.0%</a:t>
            </a:r>
          </a:p>
        </p:txBody>
      </p:sp>
      <p:sp>
        <p:nvSpPr>
          <p:cNvPr id="37" name="Rectangle 36">
            <a:extLst>
              <a:ext uri="{FF2B5EF4-FFF2-40B4-BE49-F238E27FC236}">
                <a16:creationId xmlns:a16="http://schemas.microsoft.com/office/drawing/2014/main" id="{05DCD2F5-2063-B145-A923-AB81E8D02B1D}"/>
              </a:ext>
            </a:extLst>
          </p:cNvPr>
          <p:cNvSpPr/>
          <p:nvPr/>
        </p:nvSpPr>
        <p:spPr>
          <a:xfrm>
            <a:off x="16663225" y="10973540"/>
            <a:ext cx="1169273" cy="461665"/>
          </a:xfrm>
          <a:prstGeom prst="rect">
            <a:avLst/>
          </a:prstGeom>
        </p:spPr>
        <p:txBody>
          <a:bodyPr wrap="square">
            <a:spAutoFit/>
          </a:bodyPr>
          <a:lstStyle/>
          <a:p>
            <a:r>
              <a:rPr lang="en-US" sz="24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7.0%</a:t>
            </a:r>
          </a:p>
        </p:txBody>
      </p:sp>
      <p:sp>
        <p:nvSpPr>
          <p:cNvPr id="38" name="Rectangle 37">
            <a:extLst>
              <a:ext uri="{FF2B5EF4-FFF2-40B4-BE49-F238E27FC236}">
                <a16:creationId xmlns:a16="http://schemas.microsoft.com/office/drawing/2014/main" id="{D17E97A3-E84D-0141-9928-74D2AB5D28F0}"/>
              </a:ext>
            </a:extLst>
          </p:cNvPr>
          <p:cNvSpPr/>
          <p:nvPr/>
        </p:nvSpPr>
        <p:spPr>
          <a:xfrm>
            <a:off x="6379124" y="10887776"/>
            <a:ext cx="1713256" cy="461665"/>
          </a:xfrm>
          <a:prstGeom prst="rect">
            <a:avLst/>
          </a:prstGeom>
        </p:spPr>
        <p:txBody>
          <a:bodyPr wrap="square">
            <a:spAutoFit/>
          </a:bodyPr>
          <a:lstStyle/>
          <a:p>
            <a:r>
              <a:rPr lang="en-US" sz="24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-2.5%</a:t>
            </a:r>
          </a:p>
        </p:txBody>
      </p:sp>
      <p:sp>
        <p:nvSpPr>
          <p:cNvPr id="39" name="Rectangle 38">
            <a:extLst>
              <a:ext uri="{FF2B5EF4-FFF2-40B4-BE49-F238E27FC236}">
                <a16:creationId xmlns:a16="http://schemas.microsoft.com/office/drawing/2014/main" id="{4A0D3DE9-CADA-E446-BB26-BA62791F1FE1}"/>
              </a:ext>
            </a:extLst>
          </p:cNvPr>
          <p:cNvSpPr/>
          <p:nvPr/>
        </p:nvSpPr>
        <p:spPr>
          <a:xfrm>
            <a:off x="11821816" y="10886646"/>
            <a:ext cx="1713256" cy="461665"/>
          </a:xfrm>
          <a:prstGeom prst="rect">
            <a:avLst/>
          </a:prstGeom>
        </p:spPr>
        <p:txBody>
          <a:bodyPr wrap="square">
            <a:spAutoFit/>
          </a:bodyPr>
          <a:lstStyle/>
          <a:p>
            <a:r>
              <a:rPr lang="en-US" sz="24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2.5%</a:t>
            </a:r>
          </a:p>
        </p:txBody>
      </p:sp>
      <p:sp>
        <p:nvSpPr>
          <p:cNvPr id="40" name="Rectangle 39">
            <a:extLst>
              <a:ext uri="{FF2B5EF4-FFF2-40B4-BE49-F238E27FC236}">
                <a16:creationId xmlns:a16="http://schemas.microsoft.com/office/drawing/2014/main" id="{053FC8BE-11C0-E043-86DC-74B22A12B91E}"/>
              </a:ext>
            </a:extLst>
          </p:cNvPr>
          <p:cNvSpPr/>
          <p:nvPr/>
        </p:nvSpPr>
        <p:spPr>
          <a:xfrm>
            <a:off x="9175283" y="10886645"/>
            <a:ext cx="962347" cy="461666"/>
          </a:xfrm>
          <a:prstGeom prst="rect">
            <a:avLst/>
          </a:prstGeom>
        </p:spPr>
        <p:txBody>
          <a:bodyPr wrap="square">
            <a:spAutoFit/>
          </a:bodyPr>
          <a:lstStyle/>
          <a:p>
            <a:r>
              <a:rPr lang="en-US" sz="24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0.0%</a:t>
            </a:r>
          </a:p>
        </p:txBody>
      </p:sp>
      <p:sp>
        <p:nvSpPr>
          <p:cNvPr id="41" name="Rectangle 40">
            <a:extLst>
              <a:ext uri="{FF2B5EF4-FFF2-40B4-BE49-F238E27FC236}">
                <a16:creationId xmlns:a16="http://schemas.microsoft.com/office/drawing/2014/main" id="{EF8CC80E-DCFC-BA42-A89E-828AAB8E05B2}"/>
              </a:ext>
            </a:extLst>
          </p:cNvPr>
          <p:cNvSpPr/>
          <p:nvPr/>
        </p:nvSpPr>
        <p:spPr>
          <a:xfrm>
            <a:off x="8829440" y="11423540"/>
            <a:ext cx="2109491" cy="646331"/>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Return</a:t>
            </a:r>
          </a:p>
        </p:txBody>
      </p:sp>
      <p:sp>
        <p:nvSpPr>
          <p:cNvPr id="42" name="Rectangle 41">
            <a:extLst>
              <a:ext uri="{FF2B5EF4-FFF2-40B4-BE49-F238E27FC236}">
                <a16:creationId xmlns:a16="http://schemas.microsoft.com/office/drawing/2014/main" id="{118CE51A-8849-514E-B5FD-59ED799AD92A}"/>
              </a:ext>
            </a:extLst>
          </p:cNvPr>
          <p:cNvSpPr/>
          <p:nvPr/>
        </p:nvSpPr>
        <p:spPr>
          <a:xfrm rot="16200000">
            <a:off x="103810" y="5840064"/>
            <a:ext cx="2109491" cy="646331"/>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Counts</a:t>
            </a:r>
          </a:p>
        </p:txBody>
      </p:sp>
      <p:grpSp>
        <p:nvGrpSpPr>
          <p:cNvPr id="50" name="Group 49">
            <a:extLst>
              <a:ext uri="{FF2B5EF4-FFF2-40B4-BE49-F238E27FC236}">
                <a16:creationId xmlns:a16="http://schemas.microsoft.com/office/drawing/2014/main" id="{9EAEB38B-4F7C-EF4C-8C5D-E32E46F38D5E}"/>
              </a:ext>
            </a:extLst>
          </p:cNvPr>
          <p:cNvGrpSpPr/>
          <p:nvPr/>
        </p:nvGrpSpPr>
        <p:grpSpPr>
          <a:xfrm>
            <a:off x="1749310" y="3239683"/>
            <a:ext cx="0" cy="7569671"/>
            <a:chOff x="1275177" y="3375150"/>
            <a:chExt cx="0" cy="7569671"/>
          </a:xfrm>
        </p:grpSpPr>
        <p:cxnSp>
          <p:nvCxnSpPr>
            <p:cNvPr id="51" name="Straight Arrow Connector 50">
              <a:extLst>
                <a:ext uri="{FF2B5EF4-FFF2-40B4-BE49-F238E27FC236}">
                  <a16:creationId xmlns:a16="http://schemas.microsoft.com/office/drawing/2014/main" id="{A5087918-F0AF-3545-8559-46A4C4436DC1}"/>
                </a:ext>
              </a:extLst>
            </p:cNvPr>
            <p:cNvCxnSpPr/>
            <p:nvPr/>
          </p:nvCxnSpPr>
          <p:spPr>
            <a:xfrm flipV="1">
              <a:off x="1275177" y="3375150"/>
              <a:ext cx="0" cy="2384674"/>
            </a:xfrm>
            <a:prstGeom prst="straightConnector1">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B45B91A-DFDD-264C-B51A-BF5D6EA2C365}"/>
                </a:ext>
              </a:extLst>
            </p:cNvPr>
            <p:cNvCxnSpPr>
              <a:cxnSpLocks/>
            </p:cNvCxnSpPr>
            <p:nvPr/>
          </p:nvCxnSpPr>
          <p:spPr>
            <a:xfrm>
              <a:off x="1275177" y="5489738"/>
              <a:ext cx="0" cy="5455083"/>
            </a:xfrm>
            <a:prstGeom prst="straightConnector1">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grpSp>
      <p:pic>
        <p:nvPicPr>
          <p:cNvPr id="54" name="Picture 53">
            <a:extLst>
              <a:ext uri="{FF2B5EF4-FFF2-40B4-BE49-F238E27FC236}">
                <a16:creationId xmlns:a16="http://schemas.microsoft.com/office/drawing/2014/main" id="{2F926B82-4F1C-CC44-A2DC-97C60CCD4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428" y="11846856"/>
            <a:ext cx="756280" cy="756280"/>
          </a:xfrm>
          <a:prstGeom prst="rect">
            <a:avLst/>
          </a:prstGeom>
          <a:solidFill>
            <a:srgbClr val="292A2E"/>
          </a:solidFill>
        </p:spPr>
      </p:pic>
      <p:sp>
        <p:nvSpPr>
          <p:cNvPr id="55" name="TextBox 54">
            <a:extLst>
              <a:ext uri="{FF2B5EF4-FFF2-40B4-BE49-F238E27FC236}">
                <a16:creationId xmlns:a16="http://schemas.microsoft.com/office/drawing/2014/main" id="{929D11B5-2E2B-2C4E-AE72-B2FD8B27C6ED}"/>
              </a:ext>
            </a:extLst>
          </p:cNvPr>
          <p:cNvSpPr txBox="1"/>
          <p:nvPr/>
        </p:nvSpPr>
        <p:spPr>
          <a:xfrm>
            <a:off x="1702708" y="11925758"/>
            <a:ext cx="2678793" cy="627416"/>
          </a:xfrm>
          <a:prstGeom prst="rect">
            <a:avLst/>
          </a:prstGeom>
          <a:solidFill>
            <a:srgbClr val="292A2E"/>
          </a:solidFill>
        </p:spPr>
        <p:txBody>
          <a:bodyPr wrap="square" rtlCol="0">
            <a:spAutoFit/>
          </a:bodyPr>
          <a:lstStyle/>
          <a:p>
            <a:r>
              <a:rPr lang="en-US" sz="3477" dirty="0"/>
              <a:t>Springboard</a:t>
            </a:r>
          </a:p>
        </p:txBody>
      </p:sp>
    </p:spTree>
    <p:extLst>
      <p:ext uri="{BB962C8B-B14F-4D97-AF65-F5344CB8AC3E}">
        <p14:creationId xmlns:p14="http://schemas.microsoft.com/office/powerpoint/2010/main" val="2600171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https://github.com/Pooret/Predicting-Executive-Stock-Movements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7</a:t>
            </a:fld>
            <a:endParaRPr lang="en-US"/>
          </a:p>
        </p:txBody>
      </p:sp>
      <p:graphicFrame>
        <p:nvGraphicFramePr>
          <p:cNvPr id="4" name="Chart 3"/>
          <p:cNvGraphicFramePr/>
          <p:nvPr>
            <p:extLst/>
          </p:nvPr>
        </p:nvGraphicFramePr>
        <p:xfrm>
          <a:off x="4882604" y="2728914"/>
          <a:ext cx="11648489" cy="877220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349375" y="797145"/>
            <a:ext cx="8307082" cy="982513"/>
          </a:xfrm>
          <a:prstGeom prst="rect">
            <a:avLst/>
          </a:prstGeom>
          <a:noFill/>
        </p:spPr>
        <p:txBody>
          <a:bodyPr wrap="non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Data Exploration </a:t>
            </a:r>
            <a:r>
              <a:rPr lang="en-US" sz="4400" b="1" dirty="0">
                <a:solidFill>
                  <a:schemeClr val="accent1"/>
                </a:solidFill>
                <a:latin typeface="Roboto" panose="02000000000000000000" pitchFamily="2" charset="0"/>
                <a:ea typeface="Roboto" panose="02000000000000000000" pitchFamily="2" charset="0"/>
              </a:rPr>
              <a:t>Distributions</a:t>
            </a:r>
          </a:p>
        </p:txBody>
      </p:sp>
      <p:sp>
        <p:nvSpPr>
          <p:cNvPr id="6" name="Rectangle 5"/>
          <p:cNvSpPr/>
          <p:nvPr/>
        </p:nvSpPr>
        <p:spPr>
          <a:xfrm>
            <a:off x="1349376" y="1751455"/>
            <a:ext cx="6777748" cy="456535"/>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Kernel Density Estimation Plots for Number of Tweets</a:t>
            </a:r>
          </a:p>
        </p:txBody>
      </p:sp>
      <p:sp>
        <p:nvSpPr>
          <p:cNvPr id="14" name="Rectangle 13">
            <a:extLst>
              <a:ext uri="{FF2B5EF4-FFF2-40B4-BE49-F238E27FC236}">
                <a16:creationId xmlns:a16="http://schemas.microsoft.com/office/drawing/2014/main" id="{70172579-D794-964D-A2A2-49D06C2DC9B0}"/>
              </a:ext>
            </a:extLst>
          </p:cNvPr>
          <p:cNvSpPr/>
          <p:nvPr/>
        </p:nvSpPr>
        <p:spPr>
          <a:xfrm>
            <a:off x="5584368" y="2728912"/>
            <a:ext cx="11168743" cy="8424254"/>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pic>
        <p:nvPicPr>
          <p:cNvPr id="16" name="Picture 15">
            <a:extLst>
              <a:ext uri="{FF2B5EF4-FFF2-40B4-BE49-F238E27FC236}">
                <a16:creationId xmlns:a16="http://schemas.microsoft.com/office/drawing/2014/main" id="{733B9CE7-E9F7-B348-B256-539B85F5B368}"/>
              </a:ext>
            </a:extLst>
          </p:cNvPr>
          <p:cNvPicPr>
            <a:picLocks noChangeAspect="1"/>
          </p:cNvPicPr>
          <p:nvPr/>
        </p:nvPicPr>
        <p:blipFill>
          <a:blip r:embed="rId4">
            <a:extLst>
              <a:ext uri="{BEBA8EAE-BF5A-486C-A8C5-ECC9F3942E4B}">
                <a14:imgProps xmlns:a14="http://schemas.microsoft.com/office/drawing/2010/main">
                  <a14:imgLayer>
                    <a14:imgEffect>
                      <a14:sharpenSoften amount="41000"/>
                    </a14:imgEffect>
                    <a14:imgEffect>
                      <a14:colorTemperature colorTemp="11500"/>
                    </a14:imgEffect>
                    <a14:imgEffect>
                      <a14:saturation sat="400000"/>
                    </a14:imgEffect>
                    <a14:imgEffect>
                      <a14:brightnessContrast bright="51000" contrast="82000"/>
                    </a14:imgEffect>
                  </a14:imgLayer>
                </a14:imgProps>
              </a:ext>
              <a:ext uri="{28A0092B-C50C-407E-A947-70E740481C1C}">
                <a14:useLocalDpi xmlns:a14="http://schemas.microsoft.com/office/drawing/2010/main" val="0"/>
              </a:ext>
            </a:extLst>
          </a:blip>
          <a:stretch>
            <a:fillRect/>
          </a:stretch>
        </p:blipFill>
        <p:spPr>
          <a:xfrm>
            <a:off x="5102059" y="3103066"/>
            <a:ext cx="13265618" cy="8301439"/>
          </a:xfrm>
          <a:prstGeom prst="rect">
            <a:avLst/>
          </a:prstGeom>
        </p:spPr>
      </p:pic>
      <p:sp>
        <p:nvSpPr>
          <p:cNvPr id="17" name="Rectangle 16">
            <a:extLst>
              <a:ext uri="{FF2B5EF4-FFF2-40B4-BE49-F238E27FC236}">
                <a16:creationId xmlns:a16="http://schemas.microsoft.com/office/drawing/2014/main" id="{2DC8DACE-F85B-F74B-A15D-9A727EE69F0A}"/>
              </a:ext>
            </a:extLst>
          </p:cNvPr>
          <p:cNvSpPr/>
          <p:nvPr/>
        </p:nvSpPr>
        <p:spPr>
          <a:xfrm>
            <a:off x="16719490" y="3006449"/>
            <a:ext cx="1467045" cy="1297130"/>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18" name="Rectangle 17">
            <a:extLst>
              <a:ext uri="{FF2B5EF4-FFF2-40B4-BE49-F238E27FC236}">
                <a16:creationId xmlns:a16="http://schemas.microsoft.com/office/drawing/2014/main" id="{40AF6042-A752-8645-9484-42D6A6AA128A}"/>
              </a:ext>
            </a:extLst>
          </p:cNvPr>
          <p:cNvSpPr/>
          <p:nvPr/>
        </p:nvSpPr>
        <p:spPr>
          <a:xfrm>
            <a:off x="3741205" y="2952982"/>
            <a:ext cx="1618336" cy="8200182"/>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5" name="Rectangle 24">
            <a:extLst>
              <a:ext uri="{FF2B5EF4-FFF2-40B4-BE49-F238E27FC236}">
                <a16:creationId xmlns:a16="http://schemas.microsoft.com/office/drawing/2014/main" id="{DFD5F308-59ED-054D-93AA-8F1202D572E9}"/>
              </a:ext>
            </a:extLst>
          </p:cNvPr>
          <p:cNvSpPr/>
          <p:nvPr/>
        </p:nvSpPr>
        <p:spPr>
          <a:xfrm>
            <a:off x="18186534" y="2500852"/>
            <a:ext cx="4270386" cy="2308324"/>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KDE Plots: Number of tweets for each stock movement class</a:t>
            </a:r>
          </a:p>
        </p:txBody>
      </p:sp>
      <p:grpSp>
        <p:nvGrpSpPr>
          <p:cNvPr id="26" name="Group 25">
            <a:extLst>
              <a:ext uri="{FF2B5EF4-FFF2-40B4-BE49-F238E27FC236}">
                <a16:creationId xmlns:a16="http://schemas.microsoft.com/office/drawing/2014/main" id="{8B9EA6ED-2296-BD41-B554-8816201CDC44}"/>
              </a:ext>
            </a:extLst>
          </p:cNvPr>
          <p:cNvGrpSpPr/>
          <p:nvPr/>
        </p:nvGrpSpPr>
        <p:grpSpPr>
          <a:xfrm>
            <a:off x="18367675" y="6206019"/>
            <a:ext cx="3350986" cy="5236323"/>
            <a:chOff x="14070831" y="8483263"/>
            <a:chExt cx="7404869" cy="5236326"/>
          </a:xfrm>
        </p:grpSpPr>
        <p:sp>
          <p:nvSpPr>
            <p:cNvPr id="27" name="Rectangle 26">
              <a:extLst>
                <a:ext uri="{FF2B5EF4-FFF2-40B4-BE49-F238E27FC236}">
                  <a16:creationId xmlns:a16="http://schemas.microsoft.com/office/drawing/2014/main" id="{D92A7BB4-40EA-D744-A78D-EBEE2301AEDC}"/>
                </a:ext>
              </a:extLst>
            </p:cNvPr>
            <p:cNvSpPr/>
            <p:nvPr/>
          </p:nvSpPr>
          <p:spPr>
            <a:xfrm>
              <a:off x="14070831" y="8692570"/>
              <a:ext cx="7404869" cy="5027019"/>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The Kernel Density Estimation plots show the distributions of tweet counts in stocks that move above the 2.5% return cutoff (depicted in green), and those that fall below the cutoff (depicted in red). Key takeaway is amount of visible green indicates different distributions of the same feature (e.g. @</a:t>
              </a:r>
              <a:r>
                <a:rPr lang="en-US" sz="1800" dirty="0" err="1">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richardbranson</a:t>
              </a: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a:t>
              </a:r>
            </a:p>
          </p:txBody>
        </p:sp>
        <p:cxnSp>
          <p:nvCxnSpPr>
            <p:cNvPr id="28" name="Straight Connector 27">
              <a:extLst>
                <a:ext uri="{FF2B5EF4-FFF2-40B4-BE49-F238E27FC236}">
                  <a16:creationId xmlns:a16="http://schemas.microsoft.com/office/drawing/2014/main" id="{51953E1C-9689-1040-837A-82324C7D10C1}"/>
                </a:ext>
              </a:extLst>
            </p:cNvPr>
            <p:cNvCxnSpPr/>
            <p:nvPr/>
          </p:nvCxnSpPr>
          <p:spPr>
            <a:xfrm>
              <a:off x="14187564" y="8483263"/>
              <a:ext cx="914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69C8D3E4-52CC-9E45-B6C9-E374035CAC5C}"/>
              </a:ext>
            </a:extLst>
          </p:cNvPr>
          <p:cNvGrpSpPr/>
          <p:nvPr/>
        </p:nvGrpSpPr>
        <p:grpSpPr>
          <a:xfrm>
            <a:off x="946428" y="11846856"/>
            <a:ext cx="3435073" cy="756280"/>
            <a:chOff x="938320" y="11826219"/>
            <a:chExt cx="3435073" cy="756280"/>
          </a:xfrm>
        </p:grpSpPr>
        <p:pic>
          <p:nvPicPr>
            <p:cNvPr id="39" name="Picture 38">
              <a:extLst>
                <a:ext uri="{FF2B5EF4-FFF2-40B4-BE49-F238E27FC236}">
                  <a16:creationId xmlns:a16="http://schemas.microsoft.com/office/drawing/2014/main" id="{5BBDFC61-B17D-6944-933B-797FE5B2A3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320" y="11826219"/>
              <a:ext cx="756280" cy="756280"/>
            </a:xfrm>
            <a:prstGeom prst="rect">
              <a:avLst/>
            </a:prstGeom>
            <a:solidFill>
              <a:srgbClr val="292A2E"/>
            </a:solidFill>
          </p:spPr>
        </p:pic>
        <p:sp>
          <p:nvSpPr>
            <p:cNvPr id="40" name="TextBox 39">
              <a:extLst>
                <a:ext uri="{FF2B5EF4-FFF2-40B4-BE49-F238E27FC236}">
                  <a16:creationId xmlns:a16="http://schemas.microsoft.com/office/drawing/2014/main" id="{0EEE81AE-75CE-C640-828B-36CC408E94BE}"/>
                </a:ext>
              </a:extLst>
            </p:cNvPr>
            <p:cNvSpPr txBox="1"/>
            <p:nvPr/>
          </p:nvSpPr>
          <p:spPr>
            <a:xfrm>
              <a:off x="1694600" y="11905121"/>
              <a:ext cx="2678793" cy="627416"/>
            </a:xfrm>
            <a:prstGeom prst="rect">
              <a:avLst/>
            </a:prstGeom>
            <a:solidFill>
              <a:srgbClr val="292A2E"/>
            </a:solidFill>
          </p:spPr>
          <p:txBody>
            <a:bodyPr wrap="square" rtlCol="0">
              <a:spAutoFit/>
            </a:bodyPr>
            <a:lstStyle/>
            <a:p>
              <a:r>
                <a:rPr lang="en-US" sz="3477" dirty="0"/>
                <a:t>Springboard</a:t>
              </a:r>
            </a:p>
          </p:txBody>
        </p:sp>
      </p:grpSp>
      <p:grpSp>
        <p:nvGrpSpPr>
          <p:cNvPr id="35" name="Group 34">
            <a:extLst>
              <a:ext uri="{FF2B5EF4-FFF2-40B4-BE49-F238E27FC236}">
                <a16:creationId xmlns:a16="http://schemas.microsoft.com/office/drawing/2014/main" id="{9DC0EC01-89D0-0F40-939F-9C28DB191A4A}"/>
              </a:ext>
            </a:extLst>
          </p:cNvPr>
          <p:cNvGrpSpPr/>
          <p:nvPr/>
        </p:nvGrpSpPr>
        <p:grpSpPr>
          <a:xfrm>
            <a:off x="15874532" y="3287831"/>
            <a:ext cx="1771106" cy="1163413"/>
            <a:chOff x="17873099" y="3934246"/>
            <a:chExt cx="1771107" cy="1163412"/>
          </a:xfrm>
        </p:grpSpPr>
        <p:grpSp>
          <p:nvGrpSpPr>
            <p:cNvPr id="36" name="Group 35">
              <a:extLst>
                <a:ext uri="{FF2B5EF4-FFF2-40B4-BE49-F238E27FC236}">
                  <a16:creationId xmlns:a16="http://schemas.microsoft.com/office/drawing/2014/main" id="{F7727956-29A4-9945-A6B8-794DCC0AE4ED}"/>
                </a:ext>
              </a:extLst>
            </p:cNvPr>
            <p:cNvGrpSpPr/>
            <p:nvPr/>
          </p:nvGrpSpPr>
          <p:grpSpPr>
            <a:xfrm>
              <a:off x="17873099" y="3934246"/>
              <a:ext cx="1589967" cy="584774"/>
              <a:chOff x="3931642" y="7195798"/>
              <a:chExt cx="1589967" cy="584774"/>
            </a:xfrm>
          </p:grpSpPr>
          <p:sp>
            <p:nvSpPr>
              <p:cNvPr id="43" name="Rounded Rectangle 42">
                <a:extLst>
                  <a:ext uri="{FF2B5EF4-FFF2-40B4-BE49-F238E27FC236}">
                    <a16:creationId xmlns:a16="http://schemas.microsoft.com/office/drawing/2014/main" id="{B1E9C7A4-5823-DB47-A5DA-D373C74BA384}"/>
                  </a:ext>
                </a:extLst>
              </p:cNvPr>
              <p:cNvSpPr/>
              <p:nvPr/>
            </p:nvSpPr>
            <p:spPr>
              <a:xfrm>
                <a:off x="3931642" y="7371431"/>
                <a:ext cx="214008" cy="214008"/>
              </a:xfrm>
              <a:prstGeom prst="roundRect">
                <a:avLst/>
              </a:prstGeom>
              <a:solidFill>
                <a:srgbClr val="BE0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4" name="TextBox 43">
                <a:extLst>
                  <a:ext uri="{FF2B5EF4-FFF2-40B4-BE49-F238E27FC236}">
                    <a16:creationId xmlns:a16="http://schemas.microsoft.com/office/drawing/2014/main" id="{FAF14D92-FBA6-2E49-8CC3-6AF79D75D8B6}"/>
                  </a:ext>
                </a:extLst>
              </p:cNvPr>
              <p:cNvSpPr txBox="1"/>
              <p:nvPr/>
            </p:nvSpPr>
            <p:spPr>
              <a:xfrm>
                <a:off x="4311021" y="7195798"/>
                <a:ext cx="1210588" cy="584774"/>
              </a:xfrm>
              <a:prstGeom prst="rect">
                <a:avLst/>
              </a:prstGeom>
              <a:noFill/>
            </p:spPr>
            <p:txBody>
              <a:bodyPr wrap="none" rtlCol="0">
                <a:spAutoFit/>
              </a:bodyPr>
              <a:lstStyle/>
              <a:p>
                <a:r>
                  <a:rPr lang="en-US" sz="3200" dirty="0">
                    <a:solidFill>
                      <a:schemeClr val="tx1">
                        <a:lumMod val="65000"/>
                        <a:lumOff val="35000"/>
                      </a:schemeClr>
                    </a:solidFill>
                    <a:latin typeface="Roboto Light" panose="02000000000000000000" pitchFamily="2" charset="0"/>
                    <a:ea typeface="Roboto Light" panose="02000000000000000000" pitchFamily="2" charset="0"/>
                  </a:rPr>
                  <a:t>Stays</a:t>
                </a:r>
              </a:p>
            </p:txBody>
          </p:sp>
        </p:grpSp>
        <p:grpSp>
          <p:nvGrpSpPr>
            <p:cNvPr id="37" name="Group 36">
              <a:extLst>
                <a:ext uri="{FF2B5EF4-FFF2-40B4-BE49-F238E27FC236}">
                  <a16:creationId xmlns:a16="http://schemas.microsoft.com/office/drawing/2014/main" id="{7E944D39-D734-B64F-A5DD-FA45A572C470}"/>
                </a:ext>
              </a:extLst>
            </p:cNvPr>
            <p:cNvGrpSpPr/>
            <p:nvPr/>
          </p:nvGrpSpPr>
          <p:grpSpPr>
            <a:xfrm>
              <a:off x="17873099" y="4512884"/>
              <a:ext cx="1771107" cy="584774"/>
              <a:chOff x="3931642" y="7195798"/>
              <a:chExt cx="1771107" cy="584774"/>
            </a:xfrm>
          </p:grpSpPr>
          <p:sp>
            <p:nvSpPr>
              <p:cNvPr id="41" name="Rounded Rectangle 40">
                <a:extLst>
                  <a:ext uri="{FF2B5EF4-FFF2-40B4-BE49-F238E27FC236}">
                    <a16:creationId xmlns:a16="http://schemas.microsoft.com/office/drawing/2014/main" id="{49CC871E-9835-1146-A267-3C6506152E76}"/>
                  </a:ext>
                </a:extLst>
              </p:cNvPr>
              <p:cNvSpPr/>
              <p:nvPr/>
            </p:nvSpPr>
            <p:spPr>
              <a:xfrm>
                <a:off x="3931642" y="7371431"/>
                <a:ext cx="214008" cy="214008"/>
              </a:xfrm>
              <a:prstGeom prst="roundRect">
                <a:avLst/>
              </a:prstGeom>
              <a:solidFill>
                <a:srgbClr val="0CBF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2" name="TextBox 41">
                <a:extLst>
                  <a:ext uri="{FF2B5EF4-FFF2-40B4-BE49-F238E27FC236}">
                    <a16:creationId xmlns:a16="http://schemas.microsoft.com/office/drawing/2014/main" id="{8E75A374-3390-EE4A-812D-2304BE1D18D6}"/>
                  </a:ext>
                </a:extLst>
              </p:cNvPr>
              <p:cNvSpPr txBox="1"/>
              <p:nvPr/>
            </p:nvSpPr>
            <p:spPr>
              <a:xfrm>
                <a:off x="4311021" y="7195798"/>
                <a:ext cx="1391728" cy="584774"/>
              </a:xfrm>
              <a:prstGeom prst="rect">
                <a:avLst/>
              </a:prstGeom>
              <a:noFill/>
            </p:spPr>
            <p:txBody>
              <a:bodyPr wrap="none" rtlCol="0">
                <a:spAutoFit/>
              </a:bodyPr>
              <a:lstStyle/>
              <a:p>
                <a:r>
                  <a:rPr lang="en-US" sz="3200" dirty="0">
                    <a:solidFill>
                      <a:schemeClr val="tx1">
                        <a:lumMod val="65000"/>
                        <a:lumOff val="35000"/>
                      </a:schemeClr>
                    </a:solidFill>
                    <a:latin typeface="Roboto Light" panose="02000000000000000000" pitchFamily="2" charset="0"/>
                    <a:ea typeface="Roboto Light" panose="02000000000000000000" pitchFamily="2" charset="0"/>
                  </a:rPr>
                  <a:t>Moves</a:t>
                </a:r>
              </a:p>
            </p:txBody>
          </p:sp>
        </p:grpSp>
      </p:grpSp>
      <p:sp>
        <p:nvSpPr>
          <p:cNvPr id="46" name="Rectangle 45">
            <a:extLst>
              <a:ext uri="{FF2B5EF4-FFF2-40B4-BE49-F238E27FC236}">
                <a16:creationId xmlns:a16="http://schemas.microsoft.com/office/drawing/2014/main" id="{192486EA-80F5-C24A-8AC2-D096659360EA}"/>
              </a:ext>
            </a:extLst>
          </p:cNvPr>
          <p:cNvSpPr/>
          <p:nvPr/>
        </p:nvSpPr>
        <p:spPr>
          <a:xfrm>
            <a:off x="5200340" y="2566424"/>
            <a:ext cx="569223" cy="8934698"/>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grpSp>
        <p:nvGrpSpPr>
          <p:cNvPr id="24" name="Group 23">
            <a:extLst>
              <a:ext uri="{FF2B5EF4-FFF2-40B4-BE49-F238E27FC236}">
                <a16:creationId xmlns:a16="http://schemas.microsoft.com/office/drawing/2014/main" id="{ABBF481B-2F3E-3F4F-A74D-1D88E8E78509}"/>
              </a:ext>
            </a:extLst>
          </p:cNvPr>
          <p:cNvGrpSpPr/>
          <p:nvPr/>
        </p:nvGrpSpPr>
        <p:grpSpPr>
          <a:xfrm>
            <a:off x="2967333" y="3683958"/>
            <a:ext cx="3533784" cy="7681250"/>
            <a:chOff x="-25703" y="3494949"/>
            <a:chExt cx="3533784" cy="7681249"/>
          </a:xfrm>
        </p:grpSpPr>
        <p:sp>
          <p:nvSpPr>
            <p:cNvPr id="11" name="TextBox 10">
              <a:extLst>
                <a:ext uri="{FF2B5EF4-FFF2-40B4-BE49-F238E27FC236}">
                  <a16:creationId xmlns:a16="http://schemas.microsoft.com/office/drawing/2014/main" id="{5473AB62-C457-0B4B-9A3E-D4E3782EAA29}"/>
                </a:ext>
              </a:extLst>
            </p:cNvPr>
            <p:cNvSpPr txBox="1"/>
            <p:nvPr/>
          </p:nvSpPr>
          <p:spPr>
            <a:xfrm>
              <a:off x="-25703" y="3494949"/>
              <a:ext cx="2028357" cy="627416"/>
            </a:xfrm>
            <a:prstGeom prst="rect">
              <a:avLst/>
            </a:prstGeom>
            <a:noFill/>
          </p:spPr>
          <p:txBody>
            <a:bodyPr wrap="square" rtlCol="0">
              <a:spAutoFit/>
            </a:bodyPr>
            <a:lstStyle/>
            <a:p>
              <a:r>
                <a:rPr lang="en-US" sz="3477" dirty="0"/>
                <a:t>@Benioff</a:t>
              </a:r>
            </a:p>
          </p:txBody>
        </p:sp>
        <p:sp>
          <p:nvSpPr>
            <p:cNvPr id="19" name="TextBox 18">
              <a:extLst>
                <a:ext uri="{FF2B5EF4-FFF2-40B4-BE49-F238E27FC236}">
                  <a16:creationId xmlns:a16="http://schemas.microsoft.com/office/drawing/2014/main" id="{82190B0A-A2FC-704F-B3CE-AAC620EF9654}"/>
                </a:ext>
              </a:extLst>
            </p:cNvPr>
            <p:cNvSpPr txBox="1"/>
            <p:nvPr/>
          </p:nvSpPr>
          <p:spPr>
            <a:xfrm>
              <a:off x="-25703" y="4905717"/>
              <a:ext cx="2750155" cy="627416"/>
            </a:xfrm>
            <a:prstGeom prst="rect">
              <a:avLst/>
            </a:prstGeom>
            <a:noFill/>
          </p:spPr>
          <p:txBody>
            <a:bodyPr wrap="square" rtlCol="0">
              <a:spAutoFit/>
            </a:bodyPr>
            <a:lstStyle/>
            <a:p>
              <a:r>
                <a:rPr lang="en-US" sz="3477" dirty="0"/>
                <a:t>@</a:t>
              </a:r>
              <a:r>
                <a:rPr lang="en-US" sz="3477" dirty="0" err="1"/>
                <a:t>JohnLegere</a:t>
              </a:r>
              <a:endParaRPr lang="en-US" sz="3477" dirty="0"/>
            </a:p>
          </p:txBody>
        </p:sp>
        <p:sp>
          <p:nvSpPr>
            <p:cNvPr id="20" name="TextBox 19">
              <a:extLst>
                <a:ext uri="{FF2B5EF4-FFF2-40B4-BE49-F238E27FC236}">
                  <a16:creationId xmlns:a16="http://schemas.microsoft.com/office/drawing/2014/main" id="{F8FF25B4-48A4-BB41-BA64-4923B6FBBE86}"/>
                </a:ext>
              </a:extLst>
            </p:cNvPr>
            <p:cNvSpPr txBox="1"/>
            <p:nvPr/>
          </p:nvSpPr>
          <p:spPr>
            <a:xfrm>
              <a:off x="-25703" y="6316483"/>
              <a:ext cx="2750155" cy="627416"/>
            </a:xfrm>
            <a:prstGeom prst="rect">
              <a:avLst/>
            </a:prstGeom>
            <a:noFill/>
          </p:spPr>
          <p:txBody>
            <a:bodyPr wrap="square" rtlCol="0">
              <a:spAutoFit/>
            </a:bodyPr>
            <a:lstStyle/>
            <a:p>
              <a:r>
                <a:rPr lang="en-US" sz="3477" dirty="0"/>
                <a:t>@</a:t>
              </a:r>
              <a:r>
                <a:rPr lang="en-US" sz="3477" dirty="0" err="1"/>
                <a:t>elonmusk</a:t>
              </a:r>
              <a:endParaRPr lang="en-US" sz="3477" dirty="0"/>
            </a:p>
          </p:txBody>
        </p:sp>
        <p:sp>
          <p:nvSpPr>
            <p:cNvPr id="21" name="TextBox 20">
              <a:extLst>
                <a:ext uri="{FF2B5EF4-FFF2-40B4-BE49-F238E27FC236}">
                  <a16:creationId xmlns:a16="http://schemas.microsoft.com/office/drawing/2014/main" id="{9958F664-C66A-384C-9BC3-67C8D9B2EFC4}"/>
                </a:ext>
              </a:extLst>
            </p:cNvPr>
            <p:cNvSpPr txBox="1"/>
            <p:nvPr/>
          </p:nvSpPr>
          <p:spPr>
            <a:xfrm>
              <a:off x="-25703" y="7727250"/>
              <a:ext cx="2750155" cy="627416"/>
            </a:xfrm>
            <a:prstGeom prst="rect">
              <a:avLst/>
            </a:prstGeom>
            <a:noFill/>
          </p:spPr>
          <p:txBody>
            <a:bodyPr wrap="square" rtlCol="0">
              <a:spAutoFit/>
            </a:bodyPr>
            <a:lstStyle/>
            <a:p>
              <a:r>
                <a:rPr lang="en-US" sz="3477" dirty="0"/>
                <a:t>@jack</a:t>
              </a:r>
            </a:p>
          </p:txBody>
        </p:sp>
        <p:sp>
          <p:nvSpPr>
            <p:cNvPr id="22" name="TextBox 21">
              <a:extLst>
                <a:ext uri="{FF2B5EF4-FFF2-40B4-BE49-F238E27FC236}">
                  <a16:creationId xmlns:a16="http://schemas.microsoft.com/office/drawing/2014/main" id="{D369D3F2-6A5A-944A-A30F-911B5F76B489}"/>
                </a:ext>
              </a:extLst>
            </p:cNvPr>
            <p:cNvSpPr txBox="1"/>
            <p:nvPr/>
          </p:nvSpPr>
          <p:spPr>
            <a:xfrm>
              <a:off x="-25703" y="9138016"/>
              <a:ext cx="2750155" cy="627416"/>
            </a:xfrm>
            <a:prstGeom prst="rect">
              <a:avLst/>
            </a:prstGeom>
            <a:noFill/>
          </p:spPr>
          <p:txBody>
            <a:bodyPr wrap="square" rtlCol="0">
              <a:spAutoFit/>
            </a:bodyPr>
            <a:lstStyle/>
            <a:p>
              <a:r>
                <a:rPr lang="en-US" sz="3477" dirty="0"/>
                <a:t>@</a:t>
              </a:r>
              <a:r>
                <a:rPr lang="en-US" sz="3477" dirty="0" err="1"/>
                <a:t>levie</a:t>
              </a:r>
              <a:endParaRPr lang="en-US" sz="3477" dirty="0"/>
            </a:p>
          </p:txBody>
        </p:sp>
        <p:sp>
          <p:nvSpPr>
            <p:cNvPr id="23" name="TextBox 22">
              <a:extLst>
                <a:ext uri="{FF2B5EF4-FFF2-40B4-BE49-F238E27FC236}">
                  <a16:creationId xmlns:a16="http://schemas.microsoft.com/office/drawing/2014/main" id="{D83903B7-2737-574A-BA68-380D58C94073}"/>
                </a:ext>
              </a:extLst>
            </p:cNvPr>
            <p:cNvSpPr txBox="1"/>
            <p:nvPr/>
          </p:nvSpPr>
          <p:spPr>
            <a:xfrm>
              <a:off x="-25703" y="10548782"/>
              <a:ext cx="3533784" cy="627416"/>
            </a:xfrm>
            <a:prstGeom prst="rect">
              <a:avLst/>
            </a:prstGeom>
            <a:noFill/>
          </p:spPr>
          <p:txBody>
            <a:bodyPr wrap="square" rtlCol="0">
              <a:spAutoFit/>
            </a:bodyPr>
            <a:lstStyle/>
            <a:p>
              <a:r>
                <a:rPr lang="en-US" sz="3477" dirty="0"/>
                <a:t>@</a:t>
              </a:r>
              <a:r>
                <a:rPr lang="en-US" sz="3477" dirty="0" err="1"/>
                <a:t>richardbranson</a:t>
              </a:r>
              <a:endParaRPr lang="en-US" sz="3477" dirty="0"/>
            </a:p>
          </p:txBody>
        </p:sp>
      </p:grpSp>
      <p:sp>
        <p:nvSpPr>
          <p:cNvPr id="47" name="Rectangle 46">
            <a:extLst>
              <a:ext uri="{FF2B5EF4-FFF2-40B4-BE49-F238E27FC236}">
                <a16:creationId xmlns:a16="http://schemas.microsoft.com/office/drawing/2014/main" id="{19C923A4-FC2C-2F4B-8861-6872D37C877E}"/>
              </a:ext>
            </a:extLst>
          </p:cNvPr>
          <p:cNvSpPr/>
          <p:nvPr/>
        </p:nvSpPr>
        <p:spPr>
          <a:xfrm>
            <a:off x="1357916" y="2860974"/>
            <a:ext cx="6047168" cy="646331"/>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Twitter Handle</a:t>
            </a:r>
          </a:p>
        </p:txBody>
      </p:sp>
      <p:grpSp>
        <p:nvGrpSpPr>
          <p:cNvPr id="45" name="Group 44">
            <a:extLst>
              <a:ext uri="{FF2B5EF4-FFF2-40B4-BE49-F238E27FC236}">
                <a16:creationId xmlns:a16="http://schemas.microsoft.com/office/drawing/2014/main" id="{48A269C6-688F-824A-B00F-F662BB60AD6C}"/>
              </a:ext>
            </a:extLst>
          </p:cNvPr>
          <p:cNvGrpSpPr/>
          <p:nvPr/>
        </p:nvGrpSpPr>
        <p:grpSpPr>
          <a:xfrm rot="5400000">
            <a:off x="11318696" y="6173596"/>
            <a:ext cx="675572" cy="11877988"/>
            <a:chOff x="1275177" y="3375150"/>
            <a:chExt cx="0" cy="7569671"/>
          </a:xfrm>
        </p:grpSpPr>
        <p:cxnSp>
          <p:nvCxnSpPr>
            <p:cNvPr id="48" name="Straight Arrow Connector 47">
              <a:extLst>
                <a:ext uri="{FF2B5EF4-FFF2-40B4-BE49-F238E27FC236}">
                  <a16:creationId xmlns:a16="http://schemas.microsoft.com/office/drawing/2014/main" id="{A718EA69-423A-FF4F-86F8-41DC3963E095}"/>
                </a:ext>
              </a:extLst>
            </p:cNvPr>
            <p:cNvCxnSpPr/>
            <p:nvPr/>
          </p:nvCxnSpPr>
          <p:spPr>
            <a:xfrm flipV="1">
              <a:off x="1275177" y="3375150"/>
              <a:ext cx="0" cy="2384674"/>
            </a:xfrm>
            <a:prstGeom prst="straightConnector1">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6F21A81-E0ED-5845-8B69-F4E30AFC5D3C}"/>
                </a:ext>
              </a:extLst>
            </p:cNvPr>
            <p:cNvCxnSpPr>
              <a:cxnSpLocks/>
            </p:cNvCxnSpPr>
            <p:nvPr/>
          </p:nvCxnSpPr>
          <p:spPr>
            <a:xfrm>
              <a:off x="1275177" y="5489738"/>
              <a:ext cx="0" cy="5455083"/>
            </a:xfrm>
            <a:prstGeom prst="straightConnector1">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1A8E040B-2D45-CC41-8FE8-60298CAD6D23}"/>
              </a:ext>
            </a:extLst>
          </p:cNvPr>
          <p:cNvSpPr/>
          <p:nvPr/>
        </p:nvSpPr>
        <p:spPr>
          <a:xfrm rot="10800000" flipV="1">
            <a:off x="9505250" y="11498465"/>
            <a:ext cx="4459236" cy="523220"/>
          </a:xfrm>
          <a:prstGeom prst="rect">
            <a:avLst/>
          </a:prstGeom>
          <a:solidFill>
            <a:srgbClr val="292A2E"/>
          </a:solidFill>
        </p:spPr>
        <p:txBody>
          <a:bodyPr wrap="square">
            <a:spAutoFit/>
          </a:bodyPr>
          <a:lstStyle/>
          <a:p>
            <a:pPr algn="ctr"/>
            <a:r>
              <a:rPr lang="en-US" sz="28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Number of Tweets</a:t>
            </a:r>
          </a:p>
        </p:txBody>
      </p:sp>
      <p:sp>
        <p:nvSpPr>
          <p:cNvPr id="54" name="Rectangle 53">
            <a:extLst>
              <a:ext uri="{FF2B5EF4-FFF2-40B4-BE49-F238E27FC236}">
                <a16:creationId xmlns:a16="http://schemas.microsoft.com/office/drawing/2014/main" id="{238B5AD9-12E3-F845-ABC8-F53B9C028080}"/>
              </a:ext>
            </a:extLst>
          </p:cNvPr>
          <p:cNvSpPr/>
          <p:nvPr/>
        </p:nvSpPr>
        <p:spPr>
          <a:xfrm rot="10800000" flipV="1">
            <a:off x="5714407" y="11498465"/>
            <a:ext cx="981032" cy="523220"/>
          </a:xfrm>
          <a:prstGeom prst="rect">
            <a:avLst/>
          </a:prstGeom>
          <a:solidFill>
            <a:srgbClr val="292A2E"/>
          </a:solidFill>
        </p:spPr>
        <p:txBody>
          <a:bodyPr wrap="square">
            <a:spAutoFit/>
          </a:bodyPr>
          <a:lstStyle/>
          <a:p>
            <a:pPr algn="ctr"/>
            <a:r>
              <a:rPr lang="en-US" sz="28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0</a:t>
            </a:r>
          </a:p>
        </p:txBody>
      </p:sp>
      <p:sp>
        <p:nvSpPr>
          <p:cNvPr id="56" name="Rectangle 55">
            <a:extLst>
              <a:ext uri="{FF2B5EF4-FFF2-40B4-BE49-F238E27FC236}">
                <a16:creationId xmlns:a16="http://schemas.microsoft.com/office/drawing/2014/main" id="{C358D80D-1C9B-3243-BBCB-814BCCF74066}"/>
              </a:ext>
            </a:extLst>
          </p:cNvPr>
          <p:cNvSpPr/>
          <p:nvPr/>
        </p:nvSpPr>
        <p:spPr>
          <a:xfrm rot="10800000" flipV="1">
            <a:off x="16949774" y="11498465"/>
            <a:ext cx="981032" cy="523220"/>
          </a:xfrm>
          <a:prstGeom prst="rect">
            <a:avLst/>
          </a:prstGeom>
          <a:solidFill>
            <a:srgbClr val="292A2E"/>
          </a:solidFill>
        </p:spPr>
        <p:txBody>
          <a:bodyPr wrap="square">
            <a:spAutoFit/>
          </a:bodyPr>
          <a:lstStyle/>
          <a:p>
            <a:pPr algn="ctr"/>
            <a:r>
              <a:rPr lang="en-US" sz="28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4</a:t>
            </a:r>
          </a:p>
        </p:txBody>
      </p:sp>
    </p:spTree>
    <p:extLst>
      <p:ext uri="{BB962C8B-B14F-4D97-AF65-F5344CB8AC3E}">
        <p14:creationId xmlns:p14="http://schemas.microsoft.com/office/powerpoint/2010/main" val="2826220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https://github.com/Pooret/Predicting-Executive-Stock-Movements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8</a:t>
            </a:fld>
            <a:endParaRPr lang="en-US"/>
          </a:p>
        </p:txBody>
      </p:sp>
      <p:sp>
        <p:nvSpPr>
          <p:cNvPr id="26" name="TextBox 25"/>
          <p:cNvSpPr txBox="1"/>
          <p:nvPr/>
        </p:nvSpPr>
        <p:spPr>
          <a:xfrm>
            <a:off x="1349376" y="797145"/>
            <a:ext cx="4626752" cy="1998176"/>
          </a:xfrm>
          <a:prstGeom prst="rect">
            <a:avLst/>
          </a:prstGeom>
          <a:noFill/>
        </p:spPr>
        <p:txBody>
          <a:bodyPr wrap="squar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Data Exploration </a:t>
            </a:r>
            <a:r>
              <a:rPr lang="en-US" sz="4400" b="1" dirty="0">
                <a:solidFill>
                  <a:schemeClr val="accent1"/>
                </a:solidFill>
                <a:latin typeface="Roboto" panose="02000000000000000000" pitchFamily="2" charset="0"/>
                <a:ea typeface="Roboto" panose="02000000000000000000" pitchFamily="2" charset="0"/>
              </a:rPr>
              <a:t>Heatmaps</a:t>
            </a:r>
          </a:p>
        </p:txBody>
      </p:sp>
      <p:sp>
        <p:nvSpPr>
          <p:cNvPr id="28" name="Rectangle 27"/>
          <p:cNvSpPr/>
          <p:nvPr/>
        </p:nvSpPr>
        <p:spPr>
          <a:xfrm>
            <a:off x="1229398" y="3681053"/>
            <a:ext cx="4343400" cy="3416320"/>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Strong correlations between the tweet features can be seen for each executive in varying degrees </a:t>
            </a:r>
          </a:p>
        </p:txBody>
      </p:sp>
      <p:sp>
        <p:nvSpPr>
          <p:cNvPr id="29" name="Rectangle 28"/>
          <p:cNvSpPr/>
          <p:nvPr/>
        </p:nvSpPr>
        <p:spPr>
          <a:xfrm>
            <a:off x="1371600" y="8844984"/>
            <a:ext cx="4016829" cy="1287532"/>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The heat color corresponds to </a:t>
            </a:r>
            <a:r>
              <a:rPr lang="en-US" sz="1800" dirty="0" err="1">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Pearsons</a:t>
            </a: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 r correlation value between each feature</a:t>
            </a:r>
          </a:p>
        </p:txBody>
      </p:sp>
      <p:cxnSp>
        <p:nvCxnSpPr>
          <p:cNvPr id="30" name="Straight Connector 29"/>
          <p:cNvCxnSpPr/>
          <p:nvPr/>
        </p:nvCxnSpPr>
        <p:spPr>
          <a:xfrm>
            <a:off x="1488332" y="8635677"/>
            <a:ext cx="914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D5B713B-5FED-614A-9E3D-90773C784CD6}"/>
              </a:ext>
            </a:extLst>
          </p:cNvPr>
          <p:cNvPicPr>
            <a:picLocks noChangeAspect="1"/>
          </p:cNvPicPr>
          <p:nvPr/>
        </p:nvPicPr>
        <p:blipFill rotWithShape="1">
          <a:blip r:embed="rId3">
            <a:extLst>
              <a:ext uri="{28A0092B-C50C-407E-A947-70E740481C1C}">
                <a14:useLocalDpi xmlns:a14="http://schemas.microsoft.com/office/drawing/2010/main" val="0"/>
              </a:ext>
            </a:extLst>
          </a:blip>
          <a:srcRect t="33538"/>
          <a:stretch/>
        </p:blipFill>
        <p:spPr>
          <a:xfrm>
            <a:off x="5976128" y="522408"/>
            <a:ext cx="16883873" cy="11360198"/>
          </a:xfrm>
          <a:prstGeom prst="rect">
            <a:avLst/>
          </a:prstGeom>
        </p:spPr>
      </p:pic>
      <p:sp>
        <p:nvSpPr>
          <p:cNvPr id="20" name="Rectangle 19">
            <a:extLst>
              <a:ext uri="{FF2B5EF4-FFF2-40B4-BE49-F238E27FC236}">
                <a16:creationId xmlns:a16="http://schemas.microsoft.com/office/drawing/2014/main" id="{6039F5CC-3F90-8444-9140-8F6AA4A6F6C3}"/>
              </a:ext>
            </a:extLst>
          </p:cNvPr>
          <p:cNvSpPr/>
          <p:nvPr/>
        </p:nvSpPr>
        <p:spPr>
          <a:xfrm>
            <a:off x="13454743" y="797145"/>
            <a:ext cx="979714" cy="10166368"/>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1" name="Rectangle 20">
            <a:extLst>
              <a:ext uri="{FF2B5EF4-FFF2-40B4-BE49-F238E27FC236}">
                <a16:creationId xmlns:a16="http://schemas.microsoft.com/office/drawing/2014/main" id="{59D8AC8D-0307-5A43-BAB4-88F6EA73C497}"/>
              </a:ext>
            </a:extLst>
          </p:cNvPr>
          <p:cNvSpPr/>
          <p:nvPr/>
        </p:nvSpPr>
        <p:spPr>
          <a:xfrm>
            <a:off x="13607143" y="949545"/>
            <a:ext cx="337457" cy="10166368"/>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5" name="Rectangle 24">
            <a:extLst>
              <a:ext uri="{FF2B5EF4-FFF2-40B4-BE49-F238E27FC236}">
                <a16:creationId xmlns:a16="http://schemas.microsoft.com/office/drawing/2014/main" id="{3EA9EEBF-5BA0-7E48-A650-B129D202414C}"/>
              </a:ext>
            </a:extLst>
          </p:cNvPr>
          <p:cNvSpPr/>
          <p:nvPr/>
        </p:nvSpPr>
        <p:spPr>
          <a:xfrm>
            <a:off x="21945600" y="758823"/>
            <a:ext cx="685800" cy="10166368"/>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grpSp>
        <p:nvGrpSpPr>
          <p:cNvPr id="24" name="Group 23">
            <a:extLst>
              <a:ext uri="{FF2B5EF4-FFF2-40B4-BE49-F238E27FC236}">
                <a16:creationId xmlns:a16="http://schemas.microsoft.com/office/drawing/2014/main" id="{3C81DB2B-D208-2741-BFA5-AB3D0B23E61E}"/>
              </a:ext>
            </a:extLst>
          </p:cNvPr>
          <p:cNvGrpSpPr/>
          <p:nvPr/>
        </p:nvGrpSpPr>
        <p:grpSpPr>
          <a:xfrm>
            <a:off x="946428" y="11846856"/>
            <a:ext cx="3435073" cy="756280"/>
            <a:chOff x="938320" y="11826219"/>
            <a:chExt cx="3435073" cy="756280"/>
          </a:xfrm>
        </p:grpSpPr>
        <p:pic>
          <p:nvPicPr>
            <p:cNvPr id="31" name="Picture 30">
              <a:extLst>
                <a:ext uri="{FF2B5EF4-FFF2-40B4-BE49-F238E27FC236}">
                  <a16:creationId xmlns:a16="http://schemas.microsoft.com/office/drawing/2014/main" id="{FCF962E1-8067-754C-8F40-F22DC07E33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320" y="11826219"/>
              <a:ext cx="756280" cy="756280"/>
            </a:xfrm>
            <a:prstGeom prst="rect">
              <a:avLst/>
            </a:prstGeom>
            <a:solidFill>
              <a:srgbClr val="292A2E"/>
            </a:solidFill>
          </p:spPr>
        </p:pic>
        <p:sp>
          <p:nvSpPr>
            <p:cNvPr id="32" name="TextBox 31">
              <a:extLst>
                <a:ext uri="{FF2B5EF4-FFF2-40B4-BE49-F238E27FC236}">
                  <a16:creationId xmlns:a16="http://schemas.microsoft.com/office/drawing/2014/main" id="{C7687242-3E22-654E-824F-C26C94306499}"/>
                </a:ext>
              </a:extLst>
            </p:cNvPr>
            <p:cNvSpPr txBox="1"/>
            <p:nvPr/>
          </p:nvSpPr>
          <p:spPr>
            <a:xfrm>
              <a:off x="1694600" y="11905121"/>
              <a:ext cx="2678793" cy="627416"/>
            </a:xfrm>
            <a:prstGeom prst="rect">
              <a:avLst/>
            </a:prstGeom>
            <a:solidFill>
              <a:srgbClr val="292A2E"/>
            </a:solidFill>
          </p:spPr>
          <p:txBody>
            <a:bodyPr wrap="square" rtlCol="0">
              <a:spAutoFit/>
            </a:bodyPr>
            <a:lstStyle/>
            <a:p>
              <a:r>
                <a:rPr lang="en-US" sz="3477" dirty="0"/>
                <a:t>Springboard</a:t>
              </a:r>
            </a:p>
          </p:txBody>
        </p:sp>
      </p:grpSp>
    </p:spTree>
    <p:extLst>
      <p:ext uri="{BB962C8B-B14F-4D97-AF65-F5344CB8AC3E}">
        <p14:creationId xmlns:p14="http://schemas.microsoft.com/office/powerpoint/2010/main" val="3483835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https://github.com/Pooret/Predicting-Executive-Stock-Movements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9</a:t>
            </a:fld>
            <a:endParaRPr lang="en-US"/>
          </a:p>
        </p:txBody>
      </p:sp>
      <p:sp>
        <p:nvSpPr>
          <p:cNvPr id="17" name="Rounded Rectangle 16"/>
          <p:cNvSpPr/>
          <p:nvPr/>
        </p:nvSpPr>
        <p:spPr>
          <a:xfrm>
            <a:off x="1371600" y="3461662"/>
            <a:ext cx="2733471" cy="592711"/>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2"/>
                </a:solidFill>
                <a:latin typeface="Roboto Light" panose="02000000000000000000" pitchFamily="2" charset="0"/>
                <a:ea typeface="Roboto Light" panose="02000000000000000000" pitchFamily="2" charset="0"/>
              </a:rPr>
              <a:t>Features</a:t>
            </a:r>
            <a:endParaRPr lang="en-US" sz="1800" dirty="0">
              <a:solidFill>
                <a:schemeClr val="tx2"/>
              </a:solidFill>
              <a:latin typeface="Roboto Light" panose="02000000000000000000" pitchFamily="2" charset="0"/>
              <a:ea typeface="Roboto Light" panose="02000000000000000000" pitchFamily="2" charset="0"/>
            </a:endParaRPr>
          </a:p>
        </p:txBody>
      </p:sp>
      <p:sp>
        <p:nvSpPr>
          <p:cNvPr id="26" name="TextBox 25"/>
          <p:cNvSpPr txBox="1"/>
          <p:nvPr/>
        </p:nvSpPr>
        <p:spPr>
          <a:xfrm>
            <a:off x="1349375" y="797145"/>
            <a:ext cx="8151590" cy="982513"/>
          </a:xfrm>
          <a:prstGeom prst="rect">
            <a:avLst/>
          </a:prstGeom>
          <a:noFill/>
        </p:spPr>
        <p:txBody>
          <a:bodyPr wrap="non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Data Exploration </a:t>
            </a:r>
            <a:r>
              <a:rPr lang="en-US" sz="4400" b="1" dirty="0">
                <a:solidFill>
                  <a:schemeClr val="accent1"/>
                </a:solidFill>
                <a:latin typeface="Roboto" panose="02000000000000000000" pitchFamily="2" charset="0"/>
                <a:ea typeface="Roboto" panose="02000000000000000000" pitchFamily="2" charset="0"/>
              </a:rPr>
              <a:t>Correlations</a:t>
            </a:r>
          </a:p>
        </p:txBody>
      </p:sp>
      <p:sp>
        <p:nvSpPr>
          <p:cNvPr id="29" name="Rectangle 28"/>
          <p:cNvSpPr/>
          <p:nvPr/>
        </p:nvSpPr>
        <p:spPr>
          <a:xfrm>
            <a:off x="1371603" y="8844985"/>
            <a:ext cx="5905166" cy="872034"/>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The heat color corresponds to </a:t>
            </a:r>
            <a:r>
              <a:rPr lang="en-US" sz="1800" dirty="0" err="1">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Pearsons</a:t>
            </a: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 r correlation value between each feature</a:t>
            </a:r>
          </a:p>
        </p:txBody>
      </p:sp>
      <p:cxnSp>
        <p:nvCxnSpPr>
          <p:cNvPr id="30" name="Straight Connector 29"/>
          <p:cNvCxnSpPr/>
          <p:nvPr/>
        </p:nvCxnSpPr>
        <p:spPr>
          <a:xfrm>
            <a:off x="1488332" y="8635677"/>
            <a:ext cx="914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02B4C59-3330-5B4D-B927-598881309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9221" y="1751456"/>
            <a:ext cx="13497368" cy="10298570"/>
          </a:xfrm>
          <a:prstGeom prst="rect">
            <a:avLst/>
          </a:prstGeom>
        </p:spPr>
      </p:pic>
      <p:sp>
        <p:nvSpPr>
          <p:cNvPr id="6" name="TextBox 5">
            <a:extLst>
              <a:ext uri="{FF2B5EF4-FFF2-40B4-BE49-F238E27FC236}">
                <a16:creationId xmlns:a16="http://schemas.microsoft.com/office/drawing/2014/main" id="{1C986894-BB7C-AB4C-97F6-2674C1D5E81C}"/>
              </a:ext>
            </a:extLst>
          </p:cNvPr>
          <p:cNvSpPr txBox="1"/>
          <p:nvPr/>
        </p:nvSpPr>
        <p:spPr>
          <a:xfrm>
            <a:off x="20897043" y="8217761"/>
            <a:ext cx="1227782" cy="627416"/>
          </a:xfrm>
          <a:prstGeom prst="rect">
            <a:avLst/>
          </a:prstGeom>
          <a:solidFill>
            <a:srgbClr val="292A2E"/>
          </a:solidFill>
        </p:spPr>
        <p:txBody>
          <a:bodyPr wrap="square" rtlCol="0">
            <a:spAutoFit/>
          </a:bodyPr>
          <a:lstStyle/>
          <a:p>
            <a:r>
              <a:rPr lang="en-US" sz="3477" dirty="0"/>
              <a:t>-1.00</a:t>
            </a:r>
          </a:p>
        </p:txBody>
      </p:sp>
      <p:sp>
        <p:nvSpPr>
          <p:cNvPr id="22" name="TextBox 21">
            <a:extLst>
              <a:ext uri="{FF2B5EF4-FFF2-40B4-BE49-F238E27FC236}">
                <a16:creationId xmlns:a16="http://schemas.microsoft.com/office/drawing/2014/main" id="{6D64AEF9-8019-494E-9C30-EC5262C20897}"/>
              </a:ext>
            </a:extLst>
          </p:cNvPr>
          <p:cNvSpPr txBox="1"/>
          <p:nvPr/>
        </p:nvSpPr>
        <p:spPr>
          <a:xfrm>
            <a:off x="20864386" y="5191323"/>
            <a:ext cx="1227782" cy="627416"/>
          </a:xfrm>
          <a:prstGeom prst="rect">
            <a:avLst/>
          </a:prstGeom>
          <a:solidFill>
            <a:srgbClr val="292A2E"/>
          </a:solidFill>
          <a:ln>
            <a:noFill/>
          </a:ln>
        </p:spPr>
        <p:txBody>
          <a:bodyPr wrap="square" rtlCol="0">
            <a:spAutoFit/>
          </a:bodyPr>
          <a:lstStyle/>
          <a:p>
            <a:r>
              <a:rPr lang="en-US" sz="3477" dirty="0"/>
              <a:t>0.0</a:t>
            </a:r>
          </a:p>
        </p:txBody>
      </p:sp>
      <p:sp>
        <p:nvSpPr>
          <p:cNvPr id="23" name="TextBox 22">
            <a:extLst>
              <a:ext uri="{FF2B5EF4-FFF2-40B4-BE49-F238E27FC236}">
                <a16:creationId xmlns:a16="http://schemas.microsoft.com/office/drawing/2014/main" id="{F9EB77CA-F6E8-C949-8673-C52221D38C34}"/>
              </a:ext>
            </a:extLst>
          </p:cNvPr>
          <p:cNvSpPr txBox="1"/>
          <p:nvPr/>
        </p:nvSpPr>
        <p:spPr>
          <a:xfrm>
            <a:off x="20804629" y="2216945"/>
            <a:ext cx="1227782" cy="627416"/>
          </a:xfrm>
          <a:prstGeom prst="rect">
            <a:avLst/>
          </a:prstGeom>
          <a:solidFill>
            <a:srgbClr val="292A2E"/>
          </a:solidFill>
        </p:spPr>
        <p:txBody>
          <a:bodyPr wrap="square" rtlCol="0">
            <a:spAutoFit/>
          </a:bodyPr>
          <a:lstStyle/>
          <a:p>
            <a:r>
              <a:rPr lang="en-US" sz="3477" dirty="0"/>
              <a:t>1.00</a:t>
            </a:r>
          </a:p>
        </p:txBody>
      </p:sp>
      <p:cxnSp>
        <p:nvCxnSpPr>
          <p:cNvPr id="18" name="Straight Connector 17"/>
          <p:cNvCxnSpPr>
            <a:cxnSpLocks/>
          </p:cNvCxnSpPr>
          <p:nvPr/>
        </p:nvCxnSpPr>
        <p:spPr>
          <a:xfrm>
            <a:off x="4607168" y="3779625"/>
            <a:ext cx="5124661" cy="0"/>
          </a:xfrm>
          <a:prstGeom prst="line">
            <a:avLst/>
          </a:prstGeom>
          <a:ln>
            <a:solidFill>
              <a:schemeClr val="tx2"/>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3A8BB5C-2807-914A-AA15-6E350485F7A8}"/>
              </a:ext>
            </a:extLst>
          </p:cNvPr>
          <p:cNvSpPr/>
          <p:nvPr/>
        </p:nvSpPr>
        <p:spPr>
          <a:xfrm>
            <a:off x="8599429" y="6106886"/>
            <a:ext cx="11731557" cy="2528789"/>
          </a:xfrm>
          <a:prstGeom prst="rect">
            <a:avLst/>
          </a:prstGeom>
          <a:solidFill>
            <a:srgbClr val="292A2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1" name="Rectangle 20">
            <a:extLst>
              <a:ext uri="{FF2B5EF4-FFF2-40B4-BE49-F238E27FC236}">
                <a16:creationId xmlns:a16="http://schemas.microsoft.com/office/drawing/2014/main" id="{202BBA63-20B3-2742-8C1B-003FF77732CC}"/>
              </a:ext>
            </a:extLst>
          </p:cNvPr>
          <p:cNvSpPr/>
          <p:nvPr/>
        </p:nvSpPr>
        <p:spPr>
          <a:xfrm>
            <a:off x="16981715" y="8657449"/>
            <a:ext cx="3349271" cy="3235741"/>
          </a:xfrm>
          <a:prstGeom prst="rect">
            <a:avLst/>
          </a:prstGeom>
          <a:solidFill>
            <a:srgbClr val="292A2E">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5" name="Rectangle 24">
            <a:extLst>
              <a:ext uri="{FF2B5EF4-FFF2-40B4-BE49-F238E27FC236}">
                <a16:creationId xmlns:a16="http://schemas.microsoft.com/office/drawing/2014/main" id="{C03C7FF5-C6D5-9740-A991-5AED3EEFD99D}"/>
              </a:ext>
            </a:extLst>
          </p:cNvPr>
          <p:cNvSpPr/>
          <p:nvPr/>
        </p:nvSpPr>
        <p:spPr>
          <a:xfrm>
            <a:off x="1371600" y="5227275"/>
            <a:ext cx="5905168" cy="2308324"/>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Very strong correlations between Richard Branson’s media features and the number of tweets</a:t>
            </a:r>
          </a:p>
        </p:txBody>
      </p:sp>
      <p:sp>
        <p:nvSpPr>
          <p:cNvPr id="31" name="Rectangle 30">
            <a:extLst>
              <a:ext uri="{FF2B5EF4-FFF2-40B4-BE49-F238E27FC236}">
                <a16:creationId xmlns:a16="http://schemas.microsoft.com/office/drawing/2014/main" id="{4F64F20D-3080-664B-8123-2FBFC9317AF3}"/>
              </a:ext>
            </a:extLst>
          </p:cNvPr>
          <p:cNvSpPr/>
          <p:nvPr/>
        </p:nvSpPr>
        <p:spPr>
          <a:xfrm>
            <a:off x="16818430" y="2381809"/>
            <a:ext cx="3309973" cy="3725079"/>
          </a:xfrm>
          <a:prstGeom prst="rect">
            <a:avLst/>
          </a:prstGeom>
          <a:solidFill>
            <a:srgbClr val="292A2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grpSp>
        <p:nvGrpSpPr>
          <p:cNvPr id="32" name="Group 31">
            <a:extLst>
              <a:ext uri="{FF2B5EF4-FFF2-40B4-BE49-F238E27FC236}">
                <a16:creationId xmlns:a16="http://schemas.microsoft.com/office/drawing/2014/main" id="{DD38F6AD-A109-7F42-8AFC-FCAA11C7E1E4}"/>
              </a:ext>
            </a:extLst>
          </p:cNvPr>
          <p:cNvGrpSpPr/>
          <p:nvPr/>
        </p:nvGrpSpPr>
        <p:grpSpPr>
          <a:xfrm>
            <a:off x="946428" y="11846856"/>
            <a:ext cx="3435073" cy="756280"/>
            <a:chOff x="938320" y="11826219"/>
            <a:chExt cx="3435073" cy="756280"/>
          </a:xfrm>
        </p:grpSpPr>
        <p:pic>
          <p:nvPicPr>
            <p:cNvPr id="33" name="Picture 32">
              <a:extLst>
                <a:ext uri="{FF2B5EF4-FFF2-40B4-BE49-F238E27FC236}">
                  <a16:creationId xmlns:a16="http://schemas.microsoft.com/office/drawing/2014/main" id="{757B6CE7-F205-B64C-8F79-828F47CC9A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320" y="11826219"/>
              <a:ext cx="756280" cy="756280"/>
            </a:xfrm>
            <a:prstGeom prst="rect">
              <a:avLst/>
            </a:prstGeom>
            <a:solidFill>
              <a:srgbClr val="292A2E"/>
            </a:solidFill>
          </p:spPr>
        </p:pic>
        <p:sp>
          <p:nvSpPr>
            <p:cNvPr id="34" name="TextBox 33">
              <a:extLst>
                <a:ext uri="{FF2B5EF4-FFF2-40B4-BE49-F238E27FC236}">
                  <a16:creationId xmlns:a16="http://schemas.microsoft.com/office/drawing/2014/main" id="{DAE77271-51FD-044F-901D-8BE513C19865}"/>
                </a:ext>
              </a:extLst>
            </p:cNvPr>
            <p:cNvSpPr txBox="1"/>
            <p:nvPr/>
          </p:nvSpPr>
          <p:spPr>
            <a:xfrm>
              <a:off x="1694600" y="11905121"/>
              <a:ext cx="2678793" cy="627416"/>
            </a:xfrm>
            <a:prstGeom prst="rect">
              <a:avLst/>
            </a:prstGeom>
            <a:solidFill>
              <a:srgbClr val="292A2E"/>
            </a:solidFill>
          </p:spPr>
          <p:txBody>
            <a:bodyPr wrap="square" rtlCol="0">
              <a:spAutoFit/>
            </a:bodyPr>
            <a:lstStyle/>
            <a:p>
              <a:r>
                <a:rPr lang="en-US" sz="3477" dirty="0"/>
                <a:t>Springboard</a:t>
              </a:r>
            </a:p>
          </p:txBody>
        </p:sp>
      </p:grpSp>
    </p:spTree>
    <p:extLst>
      <p:ext uri="{BB962C8B-B14F-4D97-AF65-F5344CB8AC3E}">
        <p14:creationId xmlns:p14="http://schemas.microsoft.com/office/powerpoint/2010/main" val="1412038261"/>
      </p:ext>
    </p:extLst>
  </p:cSld>
  <p:clrMapOvr>
    <a:masterClrMapping/>
  </p:clrMapOvr>
</p:sld>
</file>

<file path=ppt/theme/theme1.xml><?xml version="1.0" encoding="utf-8"?>
<a:theme xmlns:a="http://schemas.openxmlformats.org/drawingml/2006/main" name="Office Theme">
  <a:themeElements>
    <a:clrScheme name="Custom 103">
      <a:dk1>
        <a:srgbClr val="F8FAFB"/>
      </a:dk1>
      <a:lt1>
        <a:srgbClr val="000000"/>
      </a:lt1>
      <a:dk2>
        <a:srgbClr val="FFFFFF"/>
      </a:dk2>
      <a:lt2>
        <a:srgbClr val="292A2E"/>
      </a:lt2>
      <a:accent1>
        <a:srgbClr val="0F85F1"/>
      </a:accent1>
      <a:accent2>
        <a:srgbClr val="00A8A7"/>
      </a:accent2>
      <a:accent3>
        <a:srgbClr val="5A6C90"/>
      </a:accent3>
      <a:accent4>
        <a:srgbClr val="434F5A"/>
      </a:accent4>
      <a:accent5>
        <a:srgbClr val="A5A5A5"/>
      </a:accent5>
      <a:accent6>
        <a:srgbClr val="44546A"/>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13037</TotalTime>
  <Words>2735</Words>
  <Application>Microsoft Macintosh PowerPoint</Application>
  <PresentationFormat>Custom</PresentationFormat>
  <Paragraphs>543</Paragraphs>
  <Slides>20</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Gill Sans</vt:lpstr>
      <vt:lpstr>Open Sans Light</vt:lpstr>
      <vt:lpstr>OpenSans</vt:lpstr>
      <vt:lpstr>Roboto</vt:lpstr>
      <vt:lpstr>Roboto Light</vt:lpstr>
      <vt:lpstr>Roboto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SimpleSmart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Hamilton</dc:creator>
  <cp:lastModifiedBy>Microsoft Office User</cp:lastModifiedBy>
  <cp:revision>1201</cp:revision>
  <cp:lastPrinted>2021-10-23T17:22:15Z</cp:lastPrinted>
  <dcterms:created xsi:type="dcterms:W3CDTF">2016-01-27T06:28:22Z</dcterms:created>
  <dcterms:modified xsi:type="dcterms:W3CDTF">2021-10-23T17:24:22Z</dcterms:modified>
</cp:coreProperties>
</file>